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9" r:id="rId3"/>
    <p:sldId id="271" r:id="rId4"/>
    <p:sldId id="260" r:id="rId5"/>
    <p:sldId id="263" r:id="rId6"/>
    <p:sldId id="264" r:id="rId7"/>
    <p:sldId id="262" r:id="rId8"/>
    <p:sldId id="265" r:id="rId9"/>
    <p:sldId id="267" r:id="rId10"/>
    <p:sldId id="269" r:id="rId11"/>
    <p:sldId id="257" r:id="rId12"/>
    <p:sldId id="270" r:id="rId13"/>
    <p:sldId id="268" r:id="rId14"/>
  </p:sldIdLst>
  <p:sldSz cx="12192000" cy="6858000"/>
  <p:notesSz cx="6797675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1" autoAdjust="0"/>
    <p:restoredTop sz="94660"/>
  </p:normalViewPr>
  <p:slideViewPr>
    <p:cSldViewPr snapToGrid="0">
      <p:cViewPr varScale="1">
        <p:scale>
          <a:sx n="83" d="100"/>
          <a:sy n="83" d="100"/>
        </p:scale>
        <p:origin x="69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72B0C-E0E0-4422-8420-4F2744D03035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5659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3107"/>
            <a:ext cx="2945659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E7560-EAEA-4B44-A591-7D2717D978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7037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086E-E56C-4B2F-8AB9-1C5AF7AD579E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9963-BBD7-4AC3-972E-933BB77166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395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086E-E56C-4B2F-8AB9-1C5AF7AD579E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9963-BBD7-4AC3-972E-933BB77166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163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086E-E56C-4B2F-8AB9-1C5AF7AD579E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9963-BBD7-4AC3-972E-933BB77166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412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086E-E56C-4B2F-8AB9-1C5AF7AD579E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9963-BBD7-4AC3-972E-933BB77166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294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086E-E56C-4B2F-8AB9-1C5AF7AD579E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9963-BBD7-4AC3-972E-933BB77166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57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086E-E56C-4B2F-8AB9-1C5AF7AD579E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9963-BBD7-4AC3-972E-933BB77166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086E-E56C-4B2F-8AB9-1C5AF7AD579E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9963-BBD7-4AC3-972E-933BB77166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93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086E-E56C-4B2F-8AB9-1C5AF7AD579E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9963-BBD7-4AC3-972E-933BB77166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91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086E-E56C-4B2F-8AB9-1C5AF7AD579E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9963-BBD7-4AC3-972E-933BB77166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811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086E-E56C-4B2F-8AB9-1C5AF7AD579E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9963-BBD7-4AC3-972E-933BB77166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934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086E-E56C-4B2F-8AB9-1C5AF7AD579E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9963-BBD7-4AC3-972E-933BB77166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135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B086E-E56C-4B2F-8AB9-1C5AF7AD579E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9963-BBD7-4AC3-972E-933BB77166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16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85362"/>
            <a:ext cx="5291468" cy="49726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10D75DD-44F2-4ED9-B464-FBE321FC6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67" y="3520440"/>
            <a:ext cx="232963" cy="1340860"/>
            <a:chOff x="56167" y="3520440"/>
            <a:chExt cx="232963" cy="1340860"/>
          </a:xfrm>
        </p:grpSpPr>
        <p:sp>
          <p:nvSpPr>
            <p:cNvPr id="17" name="Rectangle 2">
              <a:extLst>
                <a:ext uri="{FF2B5EF4-FFF2-40B4-BE49-F238E27FC236}">
                  <a16:creationId xmlns:a16="http://schemas.microsoft.com/office/drawing/2014/main" id="{3E3711F4-2BF1-456D-BA8C-9373E901AC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409019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59">
              <a:extLst>
                <a:ext uri="{FF2B5EF4-FFF2-40B4-BE49-F238E27FC236}">
                  <a16:creationId xmlns:a16="http://schemas.microsoft.com/office/drawing/2014/main" id="{5285AAB3-F935-4F19-AEE8-8ADBD1D9F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09019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2">
              <a:extLst>
                <a:ext uri="{FF2B5EF4-FFF2-40B4-BE49-F238E27FC236}">
                  <a16:creationId xmlns:a16="http://schemas.microsoft.com/office/drawing/2014/main" id="{155630C7-9ABB-4892-B533-C8B10970B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394808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6EF03ED9-E8AF-4928-A91B-4B7EF24F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94808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">
              <a:extLst>
                <a:ext uri="{FF2B5EF4-FFF2-40B4-BE49-F238E27FC236}">
                  <a16:creationId xmlns:a16="http://schemas.microsoft.com/office/drawing/2014/main" id="{F0D02852-07AA-4962-A265-2230DFB50D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380597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59">
              <a:extLst>
                <a:ext uri="{FF2B5EF4-FFF2-40B4-BE49-F238E27FC236}">
                  <a16:creationId xmlns:a16="http://schemas.microsoft.com/office/drawing/2014/main" id="{42BB24E1-F609-4BC4-B46D-BBF04EE75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80597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">
              <a:extLst>
                <a:ext uri="{FF2B5EF4-FFF2-40B4-BE49-F238E27FC236}">
                  <a16:creationId xmlns:a16="http://schemas.microsoft.com/office/drawing/2014/main" id="{C3189445-254C-4E2D-B1F8-943C72DD08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366385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9">
              <a:extLst>
                <a:ext uri="{FF2B5EF4-FFF2-40B4-BE49-F238E27FC236}">
                  <a16:creationId xmlns:a16="http://schemas.microsoft.com/office/drawing/2014/main" id="{BBA6BC27-1B79-4706-B1A7-157AF6E28E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66385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">
              <a:extLst>
                <a:ext uri="{FF2B5EF4-FFF2-40B4-BE49-F238E27FC236}">
                  <a16:creationId xmlns:a16="http://schemas.microsoft.com/office/drawing/2014/main" id="{F66C70AD-23E2-4BC7-96A1-09304BC74B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352174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59">
              <a:extLst>
                <a:ext uri="{FF2B5EF4-FFF2-40B4-BE49-F238E27FC236}">
                  <a16:creationId xmlns:a16="http://schemas.microsoft.com/office/drawing/2014/main" id="{190DDB6F-1A21-498A-A213-4C59C0576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52174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">
              <a:extLst>
                <a:ext uri="{FF2B5EF4-FFF2-40B4-BE49-F238E27FC236}">
                  <a16:creationId xmlns:a16="http://schemas.microsoft.com/office/drawing/2014/main" id="{DC03A85D-EE4E-4A3E-8436-4F335FE1F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480076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59">
              <a:extLst>
                <a:ext uri="{FF2B5EF4-FFF2-40B4-BE49-F238E27FC236}">
                  <a16:creationId xmlns:a16="http://schemas.microsoft.com/office/drawing/2014/main" id="{BB7CCD86-331B-4105-83B9-0ACAFDC22A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80076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">
              <a:extLst>
                <a:ext uri="{FF2B5EF4-FFF2-40B4-BE49-F238E27FC236}">
                  <a16:creationId xmlns:a16="http://schemas.microsoft.com/office/drawing/2014/main" id="{25E7292D-4681-4EB9-9C56-047FEB3BF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465865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59">
              <a:extLst>
                <a:ext uri="{FF2B5EF4-FFF2-40B4-BE49-F238E27FC236}">
                  <a16:creationId xmlns:a16="http://schemas.microsoft.com/office/drawing/2014/main" id="{EFA5DB16-9268-4088-BB54-B966B12256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65865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D42AA272-EF9D-4D75-8DBC-96CCC219D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451654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59">
              <a:extLst>
                <a:ext uri="{FF2B5EF4-FFF2-40B4-BE49-F238E27FC236}">
                  <a16:creationId xmlns:a16="http://schemas.microsoft.com/office/drawing/2014/main" id="{BAEBB10D-D197-4B99-B72C-1F5D20D828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51654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2">
              <a:extLst>
                <a:ext uri="{FF2B5EF4-FFF2-40B4-BE49-F238E27FC236}">
                  <a16:creationId xmlns:a16="http://schemas.microsoft.com/office/drawing/2014/main" id="{FE966229-1A07-4139-9580-8611A5C37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437442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59">
              <a:extLst>
                <a:ext uri="{FF2B5EF4-FFF2-40B4-BE49-F238E27FC236}">
                  <a16:creationId xmlns:a16="http://schemas.microsoft.com/office/drawing/2014/main" id="{D12D8505-C654-497F-82DE-0999A62DDA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37442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2">
              <a:extLst>
                <a:ext uri="{FF2B5EF4-FFF2-40B4-BE49-F238E27FC236}">
                  <a16:creationId xmlns:a16="http://schemas.microsoft.com/office/drawing/2014/main" id="{F3E37C78-A3E3-425F-B5D1-9AC1A8DCA9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423231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59">
              <a:extLst>
                <a:ext uri="{FF2B5EF4-FFF2-40B4-BE49-F238E27FC236}">
                  <a16:creationId xmlns:a16="http://schemas.microsoft.com/office/drawing/2014/main" id="{3593D31F-FB8F-4A5A-979F-50201D2B32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23231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5852160" cy="35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Image result for siggiewi primary school">
            <a:extLst>
              <a:ext uri="{FF2B5EF4-FFF2-40B4-BE49-F238E27FC236}">
                <a16:creationId xmlns:a16="http://schemas.microsoft.com/office/drawing/2014/main" id="{3D04D0AE-1A7B-4304-BCD4-D82D569D2D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04" t="36410" r="5569" b="37564"/>
          <a:stretch/>
        </p:blipFill>
        <p:spPr bwMode="auto">
          <a:xfrm>
            <a:off x="0" y="17522"/>
            <a:ext cx="3357563" cy="2289175"/>
          </a:xfrm>
          <a:prstGeom prst="round2DiagRect">
            <a:avLst>
              <a:gd name="adj1" fmla="val 16667"/>
              <a:gd name="adj2" fmla="val 0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116" y="1262181"/>
            <a:ext cx="4846795" cy="39286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2330906"/>
            <a:ext cx="4329058" cy="3734682"/>
          </a:xfrm>
        </p:spPr>
        <p:txBody>
          <a:bodyPr anchor="ctr">
            <a:normAutofit/>
          </a:bodyPr>
          <a:lstStyle/>
          <a:p>
            <a:pPr algn="l"/>
            <a:r>
              <a:rPr lang="en-GB" sz="5400" dirty="0">
                <a:latin typeface="Century Gothic" panose="020B0502020202020204" pitchFamily="34" charset="0"/>
              </a:rPr>
              <a:t>Welcome to </a:t>
            </a:r>
            <a:br>
              <a:rPr lang="en-GB" sz="5400" dirty="0">
                <a:latin typeface="Century Gothic" panose="020B0502020202020204" pitchFamily="34" charset="0"/>
              </a:rPr>
            </a:br>
            <a:r>
              <a:rPr lang="en-GB" sz="5400" dirty="0">
                <a:latin typeface="Century Gothic" panose="020B0502020202020204" pitchFamily="34" charset="0"/>
              </a:rPr>
              <a:t>Si</a:t>
            </a:r>
            <a:r>
              <a:rPr lang="mt-MT" sz="5400" dirty="0">
                <a:latin typeface="Century Gothic" panose="020B0502020202020204" pitchFamily="34" charset="0"/>
              </a:rPr>
              <a:t>ġġ</a:t>
            </a:r>
            <a:r>
              <a:rPr lang="en-GB" sz="5400" dirty="0" err="1">
                <a:latin typeface="Century Gothic" panose="020B0502020202020204" pitchFamily="34" charset="0"/>
              </a:rPr>
              <a:t>iewi</a:t>
            </a:r>
            <a:r>
              <a:rPr lang="en-GB" sz="5400" dirty="0">
                <a:latin typeface="Century Gothic" panose="020B0502020202020204" pitchFamily="34" charset="0"/>
              </a:rPr>
              <a:t> Primary School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360" y="575142"/>
            <a:ext cx="3666555" cy="1019223"/>
          </a:xfrm>
        </p:spPr>
        <p:txBody>
          <a:bodyPr anchor="ctr">
            <a:normAutofit/>
          </a:bodyPr>
          <a:lstStyle/>
          <a:p>
            <a:pPr algn="l"/>
            <a:endParaRPr lang="en-GB" sz="1800"/>
          </a:p>
          <a:p>
            <a:pPr algn="l"/>
            <a:endParaRPr lang="en-GB" sz="180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020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9978" y="741391"/>
            <a:ext cx="3369234" cy="1616203"/>
          </a:xfrm>
        </p:spPr>
        <p:txBody>
          <a:bodyPr anchor="b">
            <a:normAutofit/>
          </a:bodyPr>
          <a:lstStyle/>
          <a:p>
            <a:r>
              <a:rPr lang="en-GB" sz="3200" dirty="0">
                <a:latin typeface="Century Gothic" panose="020B0502020202020204" pitchFamily="34" charset="0"/>
              </a:rPr>
              <a:t>First day of school</a:t>
            </a:r>
          </a:p>
        </p:txBody>
      </p:sp>
      <p:pic>
        <p:nvPicPr>
          <p:cNvPr id="23" name="Picture 22" descr="Calendar on table">
            <a:extLst>
              <a:ext uri="{FF2B5EF4-FFF2-40B4-BE49-F238E27FC236}">
                <a16:creationId xmlns:a16="http://schemas.microsoft.com/office/drawing/2014/main" id="{E1EF59F3-B51C-C236-CC3C-F71F09E4F6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068" b="-1"/>
          <a:stretch/>
        </p:blipFill>
        <p:spPr>
          <a:xfrm>
            <a:off x="20" y="10"/>
            <a:ext cx="7390243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879677" y="2347416"/>
            <a:ext cx="1630908" cy="7390262"/>
          </a:xfrm>
          <a:prstGeom prst="rect">
            <a:avLst/>
          </a:prstGeom>
          <a:gradFill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-1919061" y="1919060"/>
            <a:ext cx="6854280" cy="30161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61657" y="4425055"/>
            <a:ext cx="2928605" cy="243294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9978" y="2533476"/>
            <a:ext cx="3369234" cy="3447832"/>
          </a:xfrm>
        </p:spPr>
        <p:txBody>
          <a:bodyPr anchor="t">
            <a:normAutofit/>
          </a:bodyPr>
          <a:lstStyle/>
          <a:p>
            <a:r>
              <a:rPr lang="en-GB" sz="1300">
                <a:latin typeface="Century Gothic" panose="020B0502020202020204" pitchFamily="34" charset="0"/>
              </a:rPr>
              <a:t>Kindergarten 2 </a:t>
            </a:r>
          </a:p>
          <a:p>
            <a:pPr marL="0" indent="0">
              <a:buNone/>
            </a:pPr>
            <a:r>
              <a:rPr lang="en-GB" sz="1300">
                <a:latin typeface="Century Gothic" panose="020B0502020202020204" pitchFamily="34" charset="0"/>
              </a:rPr>
              <a:t>     Monday 2</a:t>
            </a:r>
            <a:r>
              <a:rPr lang="en-GB" sz="1300" baseline="30000">
                <a:latin typeface="Century Gothic" panose="020B0502020202020204" pitchFamily="34" charset="0"/>
              </a:rPr>
              <a:t>nd</a:t>
            </a:r>
            <a:r>
              <a:rPr lang="en-GB" sz="1300">
                <a:latin typeface="Century Gothic" panose="020B0502020202020204" pitchFamily="34" charset="0"/>
              </a:rPr>
              <a:t> October 2023</a:t>
            </a:r>
          </a:p>
          <a:p>
            <a:r>
              <a:rPr lang="en-GB" sz="1300">
                <a:latin typeface="Century Gothic" panose="020B0502020202020204" pitchFamily="34" charset="0"/>
              </a:rPr>
              <a:t>Kindergarten 1</a:t>
            </a:r>
          </a:p>
          <a:p>
            <a:pPr marL="0" indent="0">
              <a:buNone/>
            </a:pPr>
            <a:r>
              <a:rPr lang="en-GB" sz="1300">
                <a:latin typeface="Century Gothic" panose="020B0502020202020204" pitchFamily="34" charset="0"/>
              </a:rPr>
              <a:t>    First day of school by  </a:t>
            </a:r>
          </a:p>
          <a:p>
            <a:pPr marL="0" indent="0">
              <a:buNone/>
            </a:pPr>
            <a:r>
              <a:rPr lang="en-GB" sz="1300">
                <a:latin typeface="Century Gothic" panose="020B0502020202020204" pitchFamily="34" charset="0"/>
              </a:rPr>
              <a:t>    appointment (received by       </a:t>
            </a:r>
          </a:p>
          <a:p>
            <a:pPr marL="0" indent="0">
              <a:buNone/>
            </a:pPr>
            <a:r>
              <a:rPr lang="en-GB" sz="1300">
                <a:latin typeface="Century Gothic" panose="020B0502020202020204" pitchFamily="34" charset="0"/>
              </a:rPr>
              <a:t>    post):Tuesday 3</a:t>
            </a:r>
            <a:r>
              <a:rPr lang="en-GB" sz="1300" baseline="30000">
                <a:latin typeface="Century Gothic" panose="020B0502020202020204" pitchFamily="34" charset="0"/>
              </a:rPr>
              <a:t>rd</a:t>
            </a:r>
            <a:r>
              <a:rPr lang="en-GB" sz="1300">
                <a:latin typeface="Century Gothic" panose="020B0502020202020204" pitchFamily="34" charset="0"/>
              </a:rPr>
              <a:t> &amp; </a:t>
            </a:r>
          </a:p>
          <a:p>
            <a:pPr marL="0" indent="0">
              <a:buNone/>
            </a:pPr>
            <a:r>
              <a:rPr lang="en-GB" sz="1300">
                <a:latin typeface="Century Gothic" panose="020B0502020202020204" pitchFamily="34" charset="0"/>
              </a:rPr>
              <a:t>    Wednesday 4</a:t>
            </a:r>
            <a:r>
              <a:rPr lang="en-GB" sz="1300" baseline="30000">
                <a:latin typeface="Century Gothic" panose="020B0502020202020204" pitchFamily="34" charset="0"/>
              </a:rPr>
              <a:t>th</a:t>
            </a:r>
            <a:r>
              <a:rPr lang="en-GB" sz="1300">
                <a:latin typeface="Century Gothic" panose="020B0502020202020204" pitchFamily="34" charset="0"/>
              </a:rPr>
              <a:t> October 2023</a:t>
            </a:r>
          </a:p>
          <a:p>
            <a:r>
              <a:rPr lang="en-GB" sz="1300">
                <a:latin typeface="Century Gothic" panose="020B0502020202020204" pitchFamily="34" charset="0"/>
              </a:rPr>
              <a:t>Kindergarten 1 – first 5 days of school till 12:00pm</a:t>
            </a:r>
          </a:p>
          <a:p>
            <a:r>
              <a:rPr lang="en-GB" sz="1300">
                <a:latin typeface="Century Gothic" panose="020B0502020202020204" pitchFamily="34" charset="0"/>
              </a:rPr>
              <a:t>Make the first day of school a positive one, reassure your child you will pick him/her up after school.</a:t>
            </a:r>
          </a:p>
          <a:p>
            <a:endParaRPr lang="en-GB" sz="130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1300">
              <a:latin typeface="Century Gothic" panose="020B0502020202020204" pitchFamily="34" charset="0"/>
            </a:endParaRPr>
          </a:p>
          <a:p>
            <a:endParaRPr lang="en-GB" sz="1300">
              <a:latin typeface="Century Gothic" panose="020B0502020202020204" pitchFamily="34" charset="0"/>
            </a:endParaRPr>
          </a:p>
          <a:p>
            <a:endParaRPr lang="en-GB" sz="1300"/>
          </a:p>
        </p:txBody>
      </p:sp>
    </p:spTree>
    <p:extLst>
      <p:ext uri="{BB962C8B-B14F-4D97-AF65-F5344CB8AC3E}">
        <p14:creationId xmlns:p14="http://schemas.microsoft.com/office/powerpoint/2010/main" val="2735999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9978" y="741392"/>
            <a:ext cx="3369234" cy="544484"/>
          </a:xfrm>
        </p:spPr>
        <p:txBody>
          <a:bodyPr anchor="b">
            <a:normAutofit fontScale="90000"/>
          </a:bodyPr>
          <a:lstStyle/>
          <a:p>
            <a:r>
              <a:rPr lang="en-GB" sz="3200" dirty="0">
                <a:latin typeface="Century Gothic" panose="020B0502020202020204" pitchFamily="34" charset="0"/>
              </a:rPr>
              <a:t>First week of school</a:t>
            </a:r>
          </a:p>
        </p:txBody>
      </p:sp>
      <p:pic>
        <p:nvPicPr>
          <p:cNvPr id="23" name="Picture 22" descr="Calendar on table">
            <a:extLst>
              <a:ext uri="{FF2B5EF4-FFF2-40B4-BE49-F238E27FC236}">
                <a16:creationId xmlns:a16="http://schemas.microsoft.com/office/drawing/2014/main" id="{E1EF59F3-B51C-C236-CC3C-F71F09E4F6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068" b="-1"/>
          <a:stretch/>
        </p:blipFill>
        <p:spPr>
          <a:xfrm>
            <a:off x="20" y="10"/>
            <a:ext cx="7390243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879677" y="2347416"/>
            <a:ext cx="1630908" cy="7390262"/>
          </a:xfrm>
          <a:prstGeom prst="rect">
            <a:avLst/>
          </a:prstGeom>
          <a:gradFill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-1919061" y="1919060"/>
            <a:ext cx="6854280" cy="30161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61657" y="4425055"/>
            <a:ext cx="2928605" cy="243294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1666" y="1413452"/>
            <a:ext cx="3648237" cy="4447783"/>
          </a:xfrm>
        </p:spPr>
        <p:txBody>
          <a:bodyPr anchor="t">
            <a:normAutofit/>
          </a:bodyPr>
          <a:lstStyle/>
          <a:p>
            <a:r>
              <a:rPr lang="en-GB" sz="1600" dirty="0">
                <a:latin typeface="Century Gothic" panose="020B0502020202020204" pitchFamily="34" charset="0"/>
              </a:rPr>
              <a:t>Admission and Dismissal Timetable can be found on school website.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Breakfast Club can be used by Kindergarten 2 from the</a:t>
            </a:r>
            <a:r>
              <a:rPr lang="en-GB" sz="1600" b="1" dirty="0">
                <a:latin typeface="Century Gothic" panose="020B0502020202020204" pitchFamily="34" charset="0"/>
              </a:rPr>
              <a:t> first </a:t>
            </a:r>
            <a:r>
              <a:rPr lang="en-GB" sz="1600" dirty="0">
                <a:latin typeface="Century Gothic" panose="020B0502020202020204" pitchFamily="34" charset="0"/>
              </a:rPr>
              <a:t>day of school.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Breakfast Club can be used by Kindergarten 1 from the </a:t>
            </a:r>
            <a:r>
              <a:rPr lang="en-GB" sz="1600" b="1" dirty="0">
                <a:latin typeface="Century Gothic" panose="020B0502020202020204" pitchFamily="34" charset="0"/>
              </a:rPr>
              <a:t>second</a:t>
            </a:r>
            <a:r>
              <a:rPr lang="en-GB" sz="1600" dirty="0">
                <a:latin typeface="Century Gothic" panose="020B0502020202020204" pitchFamily="34" charset="0"/>
              </a:rPr>
              <a:t> day of school.</a:t>
            </a:r>
          </a:p>
          <a:p>
            <a:r>
              <a:rPr lang="en-GB" sz="1600" dirty="0" err="1">
                <a:latin typeface="Century Gothic" panose="020B0502020202020204" pitchFamily="34" charset="0"/>
              </a:rPr>
              <a:t>Klabb</a:t>
            </a:r>
            <a:r>
              <a:rPr lang="en-GB" sz="1600" dirty="0">
                <a:latin typeface="Century Gothic" panose="020B0502020202020204" pitchFamily="34" charset="0"/>
              </a:rPr>
              <a:t> 3-16 (after school hours can be used once children are attending for a full day (till 2.30pm)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It will help us, if children are to wear a name tag during their first days at school.</a:t>
            </a:r>
          </a:p>
          <a:p>
            <a:pPr marL="0" indent="0">
              <a:buNone/>
            </a:pPr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>
              <a:latin typeface="Century Gothic" panose="020B0502020202020204" pitchFamily="34" charset="0"/>
            </a:endParaRPr>
          </a:p>
          <a:p>
            <a:endParaRPr lang="en-GB" sz="1300" dirty="0"/>
          </a:p>
        </p:txBody>
      </p:sp>
    </p:spTree>
    <p:extLst>
      <p:ext uri="{BB962C8B-B14F-4D97-AF65-F5344CB8AC3E}">
        <p14:creationId xmlns:p14="http://schemas.microsoft.com/office/powerpoint/2010/main" val="4047323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Image result for kids healthy lunch ide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5" r="6206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GB" sz="4000">
                <a:latin typeface="Century Gothic" panose="020B0502020202020204" pitchFamily="34" charset="0"/>
              </a:rPr>
              <a:t>Lunches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GB" sz="2000">
                <a:latin typeface="Century Gothic" panose="020B0502020202020204" pitchFamily="34" charset="0"/>
              </a:rPr>
              <a:t>Healthy eating policy.</a:t>
            </a:r>
          </a:p>
          <a:p>
            <a:r>
              <a:rPr lang="en-GB" sz="2000">
                <a:latin typeface="Century Gothic" panose="020B0502020202020204" pitchFamily="34" charset="0"/>
              </a:rPr>
              <a:t>Easy to open lunchboxes.</a:t>
            </a:r>
          </a:p>
          <a:p>
            <a:r>
              <a:rPr lang="en-GB" sz="2000">
                <a:latin typeface="Century Gothic" panose="020B0502020202020204" pitchFamily="34" charset="0"/>
              </a:rPr>
              <a:t>Food they can eat independently.</a:t>
            </a:r>
          </a:p>
          <a:p>
            <a:r>
              <a:rPr lang="en-GB" sz="2000">
                <a:latin typeface="Century Gothic" panose="020B0502020202020204" pitchFamily="34" charset="0"/>
              </a:rPr>
              <a:t>You will be informed if any learners in your child’s class have a food allergy.</a:t>
            </a:r>
          </a:p>
          <a:p>
            <a:pPr marL="0" indent="0">
              <a:buNone/>
            </a:pPr>
            <a:endParaRPr lang="en-GB" sz="2000">
              <a:latin typeface="Century Gothic" panose="020B0502020202020204" pitchFamily="34" charset="0"/>
            </a:endParaRPr>
          </a:p>
          <a:p>
            <a:endParaRPr lang="en-GB" sz="2000">
              <a:latin typeface="Century Gothic" panose="020B0502020202020204" pitchFamily="34" charset="0"/>
            </a:endParaRPr>
          </a:p>
          <a:p>
            <a:endParaRPr lang="en-GB" sz="2000">
              <a:latin typeface="Century Gothic" panose="020B0502020202020204" pitchFamily="34" charset="0"/>
            </a:endParaRPr>
          </a:p>
          <a:p>
            <a:endParaRPr lang="en-GB" sz="2000">
              <a:latin typeface="Century Gothic" panose="020B0502020202020204" pitchFamily="34" charset="0"/>
            </a:endParaRPr>
          </a:p>
          <a:p>
            <a:endParaRPr lang="en-GB" sz="2000">
              <a:latin typeface="Century Gothic" panose="020B0502020202020204" pitchFamily="34" charset="0"/>
            </a:endParaRPr>
          </a:p>
          <a:p>
            <a:endParaRPr lang="en-GB" sz="2000">
              <a:latin typeface="Century Gothic" panose="020B0502020202020204" pitchFamily="34" charset="0"/>
            </a:endParaRPr>
          </a:p>
          <a:p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1981948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</p:spPr>
        <p:txBody>
          <a:bodyPr>
            <a:normAutofit/>
          </a:bodyPr>
          <a:lstStyle/>
          <a:p>
            <a:r>
              <a:rPr lang="en-GB" sz="4000">
                <a:latin typeface="Century Gothic" panose="020B0502020202020204" pitchFamily="34" charset="0"/>
              </a:rPr>
              <a:t>Self-help routines</a:t>
            </a:r>
            <a:endParaRPr lang="en-GB" sz="4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52774" cy="4303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>
                <a:latin typeface="Century Gothic" panose="020B0502020202020204" pitchFamily="34" charset="0"/>
              </a:rPr>
              <a:t>Child has to be :</a:t>
            </a:r>
          </a:p>
          <a:p>
            <a:r>
              <a:rPr lang="en-GB" sz="2000">
                <a:latin typeface="Century Gothic" panose="020B0502020202020204" pitchFamily="34" charset="0"/>
              </a:rPr>
              <a:t>toilet trained</a:t>
            </a:r>
            <a:endParaRPr lang="en-GB" sz="2000"/>
          </a:p>
          <a:p>
            <a:r>
              <a:rPr lang="en-GB" sz="2000">
                <a:latin typeface="Century Gothic" panose="020B0502020202020204" pitchFamily="34" charset="0"/>
              </a:rPr>
              <a:t>able to wash hands with soap independently</a:t>
            </a:r>
          </a:p>
          <a:p>
            <a:r>
              <a:rPr lang="en-GB" sz="2000">
                <a:latin typeface="Century Gothic" panose="020B0502020202020204" pitchFamily="34" charset="0"/>
              </a:rPr>
              <a:t>able to dress and undress independently</a:t>
            </a:r>
          </a:p>
          <a:p>
            <a:pPr marL="0" indent="0">
              <a:buNone/>
            </a:pPr>
            <a:r>
              <a:rPr lang="en-GB" sz="2000">
                <a:latin typeface="Century Gothic" panose="020B0502020202020204" pitchFamily="34" charset="0"/>
              </a:rPr>
              <a:t>It is important to label all clothing items.</a:t>
            </a:r>
          </a:p>
        </p:txBody>
      </p:sp>
      <p:pic>
        <p:nvPicPr>
          <p:cNvPr id="3076" name="Picture 4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144"/>
          <a:stretch/>
        </p:blipFill>
        <p:spPr bwMode="auto">
          <a:xfrm>
            <a:off x="5183500" y="1904282"/>
            <a:ext cx="6170299" cy="422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596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1739CA5-F0F5-48E1-8E8C-F24B7182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3">
            <a:extLst>
              <a:ext uri="{FF2B5EF4-FFF2-40B4-BE49-F238E27FC236}">
                <a16:creationId xmlns:a16="http://schemas.microsoft.com/office/drawing/2014/main" id="{3EAD2937-F230-41D4-B9C5-975B129BF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D444A3-C338-4886-B7F1-4BA2AF46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2656" y="1444741"/>
            <a:ext cx="9357865" cy="10419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Language and Literacy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52656" y="2701427"/>
            <a:ext cx="4483324" cy="2699968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endParaRPr lang="en-US" sz="2000"/>
          </a:p>
          <a:p>
            <a:pPr marL="0"/>
            <a:endParaRPr lang="en-US" sz="2000"/>
          </a:p>
          <a:p>
            <a:endParaRPr lang="en-US" sz="2000"/>
          </a:p>
        </p:txBody>
      </p:sp>
      <p:sp>
        <p:nvSpPr>
          <p:cNvPr id="14" name="TextBox 13"/>
          <p:cNvSpPr txBox="1"/>
          <p:nvPr/>
        </p:nvSpPr>
        <p:spPr>
          <a:xfrm>
            <a:off x="6256020" y="2701427"/>
            <a:ext cx="4554501" cy="2699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Development of phonological awareness.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Development of auditory sequential memory.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Development of visual sequential memory.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Emergent literacy.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Shared reading.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  <p:sp>
        <p:nvSpPr>
          <p:cNvPr id="7" name="TextBox 6"/>
          <p:cNvSpPr txBox="1"/>
          <p:nvPr/>
        </p:nvSpPr>
        <p:spPr>
          <a:xfrm>
            <a:off x="1019175" y="2118241"/>
            <a:ext cx="46101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endParaRPr lang="en-GB" sz="2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624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1A0A9671-5B92-26A2-799A-51ADF0E39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352229"/>
            <a:ext cx="12202174" cy="1519356"/>
            <a:chOff x="0" y="-29768"/>
            <a:chExt cx="12202174" cy="1519356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1CC6B4C-401C-575A-AE8E-2739C2374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DEFFA9F-9B89-18D4-F35B-F234DBA67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7AAAC44-71DE-C03C-8778-4B46866A1F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880884" y="-2910652"/>
              <a:ext cx="1519356" cy="728112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95614"/>
            <a:ext cx="6869906" cy="91397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Mathematics</a:t>
            </a:r>
            <a:b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1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5555" y="617081"/>
            <a:ext cx="8265447" cy="4032852"/>
          </a:xfrm>
        </p:spPr>
        <p:txBody>
          <a:bodyPr>
            <a:normAutofit/>
          </a:bodyPr>
          <a:lstStyle/>
          <a:p>
            <a:pPr marL="0" indent="0" defTabSz="713232">
              <a:lnSpc>
                <a:spcPct val="100000"/>
              </a:lnSpc>
              <a:spcBef>
                <a:spcPts val="780"/>
              </a:spcBef>
              <a:buNone/>
            </a:pPr>
            <a:endParaRPr lang="en-GB" sz="1560" kern="120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178308" indent="-178308" defTabSz="713232">
              <a:lnSpc>
                <a:spcPct val="150000"/>
              </a:lnSpc>
              <a:spcBef>
                <a:spcPts val="780"/>
              </a:spcBef>
            </a:pPr>
            <a:endParaRPr lang="en-GB" sz="1560" kern="120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178308" indent="-178308" defTabSz="713232">
              <a:lnSpc>
                <a:spcPct val="150000"/>
              </a:lnSpc>
              <a:spcBef>
                <a:spcPts val="780"/>
              </a:spcBef>
            </a:pPr>
            <a:endParaRPr lang="en-GB" sz="1560" kern="120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178308" indent="-178308" defTabSz="713232">
              <a:lnSpc>
                <a:spcPct val="150000"/>
              </a:lnSpc>
              <a:spcBef>
                <a:spcPts val="780"/>
              </a:spcBef>
            </a:pPr>
            <a:endParaRPr lang="en-GB" sz="1560" kern="120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178308" indent="-178308" defTabSz="713232">
              <a:lnSpc>
                <a:spcPct val="150000"/>
              </a:lnSpc>
              <a:spcBef>
                <a:spcPts val="780"/>
              </a:spcBef>
            </a:pPr>
            <a:endParaRPr lang="en-GB" sz="1560" kern="120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178308" indent="-178308" defTabSz="713232">
              <a:lnSpc>
                <a:spcPct val="150000"/>
              </a:lnSpc>
              <a:spcBef>
                <a:spcPts val="780"/>
              </a:spcBef>
            </a:pPr>
            <a:endParaRPr lang="en-GB" sz="1560" kern="120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178308" indent="-178308" defTabSz="713232">
              <a:lnSpc>
                <a:spcPct val="150000"/>
              </a:lnSpc>
              <a:spcBef>
                <a:spcPts val="780"/>
              </a:spcBef>
            </a:pPr>
            <a:endParaRPr lang="en-GB" sz="1560" kern="120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178308" indent="-178308" defTabSz="713232">
              <a:lnSpc>
                <a:spcPct val="150000"/>
              </a:lnSpc>
              <a:spcBef>
                <a:spcPts val="780"/>
              </a:spcBef>
            </a:pPr>
            <a:endParaRPr lang="en-GB" sz="1560" kern="120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indent="0" defTabSz="713232">
              <a:lnSpc>
                <a:spcPct val="150000"/>
              </a:lnSpc>
              <a:spcBef>
                <a:spcPts val="780"/>
              </a:spcBef>
              <a:buNone/>
            </a:pPr>
            <a:endParaRPr lang="en-GB" sz="1560" kern="120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indent="0" defTabSz="713232">
              <a:lnSpc>
                <a:spcPct val="150000"/>
              </a:lnSpc>
              <a:spcBef>
                <a:spcPts val="780"/>
              </a:spcBef>
              <a:buNone/>
            </a:pPr>
            <a:endParaRPr lang="en-GB" sz="1560" kern="120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178308" indent="-178308" defTabSz="713232">
              <a:lnSpc>
                <a:spcPct val="150000"/>
              </a:lnSpc>
              <a:spcBef>
                <a:spcPts val="780"/>
              </a:spcBef>
            </a:pPr>
            <a:endParaRPr lang="en-GB" sz="1560" kern="120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178308" indent="-178308" defTabSz="713232">
              <a:lnSpc>
                <a:spcPct val="150000"/>
              </a:lnSpc>
              <a:spcBef>
                <a:spcPts val="780"/>
              </a:spcBef>
            </a:pPr>
            <a:endParaRPr lang="en-GB" sz="2028" kern="120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178308" indent="-178308" defTabSz="713232">
              <a:lnSpc>
                <a:spcPct val="150000"/>
              </a:lnSpc>
              <a:spcBef>
                <a:spcPts val="780"/>
              </a:spcBef>
            </a:pPr>
            <a:endParaRPr lang="en-GB" sz="2028" kern="120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1414296" y="617080"/>
            <a:ext cx="5196054" cy="3099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2885" indent="-222885" defTabSz="713232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kern="12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Number recognition and value.</a:t>
            </a:r>
          </a:p>
          <a:p>
            <a:pPr marL="222885" indent="-222885" defTabSz="713232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kern="12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Recognition of shapes.</a:t>
            </a:r>
          </a:p>
          <a:p>
            <a:pPr marL="222885" indent="-222885" defTabSz="713232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kern="12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Measurement.</a:t>
            </a:r>
          </a:p>
          <a:p>
            <a:pPr marL="222885" indent="-222885" defTabSz="713232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kern="12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Sequencing.</a:t>
            </a:r>
          </a:p>
          <a:p>
            <a:pPr marL="222885" indent="-222885" defTabSz="713232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kern="12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Patterning.</a:t>
            </a:r>
            <a:endParaRPr lang="en-GB" sz="3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705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Science and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4248" y="1966293"/>
            <a:ext cx="4314671" cy="4452160"/>
          </a:xfrm>
        </p:spPr>
        <p:txBody>
          <a:bodyPr/>
          <a:lstStyle/>
          <a:p>
            <a:pPr marL="0" indent="0" defTabSz="960120">
              <a:spcBef>
                <a:spcPts val="1050"/>
              </a:spcBef>
              <a:buNone/>
            </a:pPr>
            <a:endParaRPr lang="en-GB" sz="2940" kern="12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240030" indent="-240030" defTabSz="960120">
              <a:spcBef>
                <a:spcPts val="1050"/>
              </a:spcBef>
            </a:pPr>
            <a:endParaRPr lang="en-GB" sz="2520" kern="120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indent="0" defTabSz="960120">
              <a:spcBef>
                <a:spcPts val="1050"/>
              </a:spcBef>
              <a:buNone/>
            </a:pPr>
            <a:endParaRPr lang="en-GB" sz="2940" kern="12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16" name="Picture 1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3079" y="2076546"/>
            <a:ext cx="4668571" cy="348605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628663" y="2440470"/>
            <a:ext cx="3170785" cy="365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38" indent="-300038" defTabSz="9601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52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Labelling.</a:t>
            </a:r>
          </a:p>
          <a:p>
            <a:pPr marL="300038" indent="-300038" defTabSz="9601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52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Identifying.</a:t>
            </a:r>
          </a:p>
          <a:p>
            <a:pPr marL="300038" indent="-300038" defTabSz="9601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52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Sorting.</a:t>
            </a:r>
          </a:p>
          <a:p>
            <a:pPr marL="300038" indent="-300038" defTabSz="9601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52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Predicting.</a:t>
            </a:r>
          </a:p>
          <a:p>
            <a:pPr marL="300038" indent="-300038" defTabSz="9601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52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Comparing.</a:t>
            </a:r>
          </a:p>
          <a:p>
            <a:pPr marL="300038" indent="-300038" defTabSz="9601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52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Grouping.</a:t>
            </a:r>
          </a:p>
          <a:p>
            <a:pPr marL="300038" indent="-300038" defTabSz="9601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52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Use of technology.</a:t>
            </a:r>
            <a:endParaRPr lang="en-GB" sz="24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31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54" r="15284" b="-1"/>
          <a:stretch/>
        </p:blipFill>
        <p:spPr bwMode="auto">
          <a:xfrm rot="10800000">
            <a:off x="6103027" y="10"/>
            <a:ext cx="6088971" cy="6857990"/>
          </a:xfrm>
          <a:prstGeom prst="rect">
            <a:avLst/>
          </a:prstGeom>
          <a:noFill/>
        </p:spPr>
      </p:pic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801" y="328512"/>
            <a:ext cx="4778387" cy="1628970"/>
          </a:xfrm>
        </p:spPr>
        <p:txBody>
          <a:bodyPr anchor="ctr">
            <a:normAutofit/>
          </a:bodyPr>
          <a:lstStyle/>
          <a:p>
            <a:r>
              <a:rPr lang="en-GB" sz="4000">
                <a:latin typeface="Century Gothic" panose="020B0502020202020204" pitchFamily="34" charset="0"/>
              </a:rPr>
              <a:t>Physical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801" y="2884929"/>
            <a:ext cx="4659756" cy="3374137"/>
          </a:xfrm>
        </p:spPr>
        <p:txBody>
          <a:bodyPr anchor="ctr">
            <a:normAutofit/>
          </a:bodyPr>
          <a:lstStyle/>
          <a:p>
            <a:pPr>
              <a:buClr>
                <a:srgbClr val="1F5B63"/>
              </a:buClr>
            </a:pPr>
            <a:r>
              <a:rPr lang="en-GB" sz="2000"/>
              <a:t>Yard.</a:t>
            </a:r>
          </a:p>
          <a:p>
            <a:pPr>
              <a:buClr>
                <a:srgbClr val="1F5B63"/>
              </a:buClr>
            </a:pPr>
            <a:r>
              <a:rPr lang="en-GB" sz="2000"/>
              <a:t>Playroom.</a:t>
            </a:r>
          </a:p>
          <a:p>
            <a:pPr>
              <a:buClr>
                <a:srgbClr val="1F5B63"/>
              </a:buClr>
            </a:pPr>
            <a:r>
              <a:rPr lang="en-GB" sz="2000"/>
              <a:t>Various activities in class.</a:t>
            </a:r>
          </a:p>
          <a:p>
            <a:pPr>
              <a:buClr>
                <a:srgbClr val="1F5B63"/>
              </a:buClr>
            </a:pPr>
            <a:r>
              <a:rPr lang="en-GB" sz="2000"/>
              <a:t>Kidlympics.</a:t>
            </a:r>
          </a:p>
          <a:p>
            <a:pPr>
              <a:buClr>
                <a:srgbClr val="1F5B63"/>
              </a:buClr>
            </a:pP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1720338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F36CA75-CFBF-4844-B719-8FE9EBADA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D4A84B9-E564-4DD0-97F8-DBF1C460C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A599609-F5C2-4A0B-A992-913F814A6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02382E0-0A09-46AE-B955-B911CAFE7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DE75D4A-0965-4973-BE75-DECCAC9A9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D:\Project autumn photos\IMG_20181115_110157.jpg"/>
          <p:cNvPicPr/>
          <p:nvPr/>
        </p:nvPicPr>
        <p:blipFill rotWithShape="1">
          <a:blip r:embed="rId3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3" r="13558" b="-1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</p:spPr>
      </p:pic>
      <p:pic>
        <p:nvPicPr>
          <p:cNvPr id="7" name="Picture 6" descr="D:\Project autumn photos\IMG_20181119_115906.jpg"/>
          <p:cNvPicPr/>
          <p:nvPr/>
        </p:nvPicPr>
        <p:blipFill rotWithShape="1">
          <a:blip r:embed="rId4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9" r="5801" b="-1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1965" y="552807"/>
            <a:ext cx="9801854" cy="27903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Crafts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91966" y="3510476"/>
            <a:ext cx="9801854" cy="26142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Using different materials.</a:t>
            </a:r>
          </a:p>
          <a:p>
            <a:pPr marL="285750"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Developing fine-motor skills.</a:t>
            </a:r>
          </a:p>
        </p:txBody>
      </p:sp>
    </p:spTree>
    <p:extLst>
      <p:ext uri="{BB962C8B-B14F-4D97-AF65-F5344CB8AC3E}">
        <p14:creationId xmlns:p14="http://schemas.microsoft.com/office/powerpoint/2010/main" val="1171962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t-MT" sz="3600" dirty="0">
                <a:solidFill>
                  <a:srgbClr val="002060"/>
                </a:solidFill>
                <a:latin typeface="Century Gothic" panose="020B0502020202020204" pitchFamily="34" charset="0"/>
              </a:rPr>
              <a:t>Communicating</a:t>
            </a:r>
            <a:endParaRPr lang="en-GB" sz="3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483" y="1690688"/>
            <a:ext cx="10114292" cy="39164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Next week</a:t>
            </a:r>
            <a:r>
              <a:rPr lang="mt-MT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parents’ meetings </a:t>
            </a:r>
            <a:r>
              <a:rPr lang="en-GB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with class KGE will be</a:t>
            </a:r>
            <a:r>
              <a:rPr lang="mt-MT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held online through MsTeams</a:t>
            </a:r>
            <a:r>
              <a:rPr lang="en-GB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(see school website for details).</a:t>
            </a:r>
          </a:p>
          <a:p>
            <a:pPr>
              <a:lnSpc>
                <a:spcPct val="150000"/>
              </a:lnSpc>
            </a:pPr>
            <a:r>
              <a:rPr lang="mt-MT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Each child</a:t>
            </a:r>
            <a:r>
              <a:rPr lang="en-GB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has</a:t>
            </a:r>
            <a:r>
              <a:rPr lang="mt-MT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an ilearn account and password</a:t>
            </a:r>
            <a:r>
              <a:rPr lang="en-GB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. (Parents who do not yet have access to their child’s account will receive the link through their personal email address.)</a:t>
            </a:r>
          </a:p>
          <a:p>
            <a:pPr>
              <a:lnSpc>
                <a:spcPct val="160000"/>
              </a:lnSpc>
            </a:pPr>
            <a:r>
              <a:rPr lang="mt-MT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This account </a:t>
            </a:r>
            <a:r>
              <a:rPr lang="en-GB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will </a:t>
            </a:r>
            <a:r>
              <a:rPr lang="mt-MT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be used to communicate with the class KGE</a:t>
            </a:r>
            <a:r>
              <a:rPr lang="en-GB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. </a:t>
            </a:r>
          </a:p>
          <a:p>
            <a:pPr>
              <a:lnSpc>
                <a:spcPct val="160000"/>
              </a:lnSpc>
            </a:pPr>
            <a:endParaRPr lang="en-GB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4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199" y="5607170"/>
            <a:ext cx="9530751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GB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Register on school website:     siggiewiprimary.wordpress.com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D26A3E02-D05F-417E-ABF2-2853E032D9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214" y="0"/>
            <a:ext cx="3401786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245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  <a:latin typeface="Century Gothic" panose="020B0502020202020204" pitchFamily="34" charset="0"/>
              </a:rPr>
              <a:t>Working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GB" sz="2000">
                <a:latin typeface="Century Gothic" panose="020B0502020202020204" pitchFamily="34" charset="0"/>
              </a:rPr>
              <a:t>Children enter kindergarten with different backgrounds, language, experiences and stages of development.</a:t>
            </a:r>
          </a:p>
          <a:p>
            <a:r>
              <a:rPr lang="en-GB" sz="2000">
                <a:latin typeface="Century Gothic" panose="020B0502020202020204" pitchFamily="34" charset="0"/>
              </a:rPr>
              <a:t>All children need support and we will be                working together to support your child                             at school.</a:t>
            </a:r>
          </a:p>
          <a:p>
            <a:r>
              <a:rPr lang="en-GB" sz="2000">
                <a:latin typeface="Century Gothic" panose="020B0502020202020204" pitchFamily="34" charset="0"/>
              </a:rPr>
              <a:t>Early identification, early support,                                  early intervention.</a:t>
            </a:r>
          </a:p>
          <a:p>
            <a:pPr marL="0" indent="0">
              <a:buNone/>
            </a:pPr>
            <a:endParaRPr lang="en-GB" sz="200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541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sz="200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00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000">
                <a:latin typeface="Century Gothic" panose="020B0502020202020204" pitchFamily="34" charset="0"/>
              </a:rPr>
              <a:t>Thank You</a:t>
            </a:r>
          </a:p>
          <a:p>
            <a:pPr marL="0" indent="0">
              <a:buNone/>
            </a:pPr>
            <a:endParaRPr lang="en-GB" sz="200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000">
                <a:latin typeface="Century Gothic" panose="020B0502020202020204" pitchFamily="34" charset="0"/>
              </a:rPr>
              <a:t>Anthony Caruana (Assistant Head of School)</a:t>
            </a:r>
          </a:p>
          <a:p>
            <a:pPr marL="0" indent="0">
              <a:buNone/>
            </a:pPr>
            <a:r>
              <a:rPr lang="en-GB" sz="2000">
                <a:latin typeface="Century Gothic" panose="020B0502020202020204" pitchFamily="34" charset="0"/>
              </a:rPr>
              <a:t>antonio.caruana@ilearn.edu.mt</a:t>
            </a:r>
          </a:p>
        </p:txBody>
      </p:sp>
    </p:spTree>
    <p:extLst>
      <p:ext uri="{BB962C8B-B14F-4D97-AF65-F5344CB8AC3E}">
        <p14:creationId xmlns:p14="http://schemas.microsoft.com/office/powerpoint/2010/main" val="4195739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</TotalTime>
  <Words>447</Words>
  <Application>Microsoft Office PowerPoint</Application>
  <PresentationFormat>Widescreen</PresentationFormat>
  <Paragraphs>94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Office Theme</vt:lpstr>
      <vt:lpstr>Welcome to  Siġġiewi Primary School</vt:lpstr>
      <vt:lpstr>First day of school</vt:lpstr>
      <vt:lpstr>First week of school</vt:lpstr>
      <vt:lpstr>Lunches</vt:lpstr>
      <vt:lpstr>Self-help routines</vt:lpstr>
      <vt:lpstr>Language and Literacy</vt:lpstr>
      <vt:lpstr> Mathematics </vt:lpstr>
      <vt:lpstr>Science and Technology</vt:lpstr>
      <vt:lpstr>Physical Development</vt:lpstr>
      <vt:lpstr>Crafts</vt:lpstr>
      <vt:lpstr>Communicating</vt:lpstr>
      <vt:lpstr>Working together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 Ignatius College Siġġiewi Primary School</dc:title>
  <dc:creator>Schools_home</dc:creator>
  <cp:lastModifiedBy>Antonio Caruana</cp:lastModifiedBy>
  <cp:revision>121</cp:revision>
  <cp:lastPrinted>2019-01-28T11:24:24Z</cp:lastPrinted>
  <dcterms:created xsi:type="dcterms:W3CDTF">2018-05-10T18:11:13Z</dcterms:created>
  <dcterms:modified xsi:type="dcterms:W3CDTF">2023-09-22T11:49:54Z</dcterms:modified>
</cp:coreProperties>
</file>