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1" ContentType="image/jpe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305" r:id="rId4"/>
    <p:sldId id="259" r:id="rId5"/>
    <p:sldId id="306" r:id="rId6"/>
    <p:sldId id="307" r:id="rId7"/>
    <p:sldId id="308" r:id="rId8"/>
    <p:sldId id="309" r:id="rId9"/>
    <p:sldId id="310" r:id="rId10"/>
    <p:sldId id="289" r:id="rId11"/>
    <p:sldId id="292" r:id="rId12"/>
    <p:sldId id="290" r:id="rId13"/>
    <p:sldId id="291" r:id="rId14"/>
    <p:sldId id="293" r:id="rId15"/>
    <p:sldId id="294" r:id="rId16"/>
    <p:sldId id="296" r:id="rId17"/>
    <p:sldId id="301" r:id="rId18"/>
    <p:sldId id="297" r:id="rId19"/>
    <p:sldId id="298" r:id="rId20"/>
    <p:sldId id="299" r:id="rId21"/>
    <p:sldId id="302" r:id="rId22"/>
    <p:sldId id="300" r:id="rId23"/>
    <p:sldId id="304" r:id="rId24"/>
    <p:sldId id="285" r:id="rId25"/>
    <p:sldId id="283" r:id="rId26"/>
    <p:sldId id="284" r:id="rId27"/>
    <p:sldId id="262" r:id="rId28"/>
    <p:sldId id="263" r:id="rId29"/>
    <p:sldId id="287" r:id="rId30"/>
    <p:sldId id="288" r:id="rId31"/>
    <p:sldId id="264" r:id="rId32"/>
    <p:sldId id="265" r:id="rId33"/>
    <p:sldId id="266" r:id="rId34"/>
    <p:sldId id="286" r:id="rId35"/>
    <p:sldId id="261" r:id="rId36"/>
    <p:sldId id="295" r:id="rId37"/>
    <p:sldId id="31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4660"/>
  </p:normalViewPr>
  <p:slideViewPr>
    <p:cSldViewPr snapToGrid="0">
      <p:cViewPr varScale="1">
        <p:scale>
          <a:sx n="89" d="100"/>
          <a:sy n="89" d="100"/>
        </p:scale>
        <p:origin x="312" y="72"/>
      </p:cViewPr>
      <p:guideLst/>
    </p:cSldViewPr>
  </p:slid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4CB9C9-F9B9-4544-ABB7-66F00CC0BECB}" type="datetimeFigureOut">
              <a:rPr lang="en-GB" smtClean="0"/>
              <a:t>14/12/2020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A7D2B-28C4-435A-B7AC-5D0E1C1F5A64}" type="slidenum">
              <a:rPr lang="en-GB" smtClean="0"/>
              <a:t>‹#›</a:t>
            </a:fld>
            <a:endParaRPr lang="en-GB"/>
          </a:p>
        </p:txBody>
      </p:sp>
    </p:spTree>
    <p:extLst>
      <p:ext uri="{BB962C8B-B14F-4D97-AF65-F5344CB8AC3E}">
        <p14:creationId xmlns:p14="http://schemas.microsoft.com/office/powerpoint/2010/main" val="948387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CA57FD-C2C9-4C1C-A0B3-DA7524A4AA44}" type="slidenum">
              <a:rPr lang="zh-CN" altLang="en-US" smtClean="0"/>
              <a:t>25</a:t>
            </a:fld>
            <a:endParaRPr lang="zh-CN" altLang="en-US"/>
          </a:p>
        </p:txBody>
      </p:sp>
    </p:spTree>
    <p:extLst>
      <p:ext uri="{BB962C8B-B14F-4D97-AF65-F5344CB8AC3E}">
        <p14:creationId xmlns:p14="http://schemas.microsoft.com/office/powerpoint/2010/main" val="2783311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CA57FD-C2C9-4C1C-A0B3-DA7524A4AA44}" type="slidenum">
              <a:rPr lang="zh-CN" altLang="en-US" smtClean="0"/>
              <a:t>26</a:t>
            </a:fld>
            <a:endParaRPr lang="zh-CN" altLang="en-US"/>
          </a:p>
        </p:txBody>
      </p:sp>
    </p:spTree>
    <p:extLst>
      <p:ext uri="{BB962C8B-B14F-4D97-AF65-F5344CB8AC3E}">
        <p14:creationId xmlns:p14="http://schemas.microsoft.com/office/powerpoint/2010/main" val="1090473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43F523-3C27-4535-9299-D969980456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46DE485D-5E4D-4426-BED9-2409643760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4F2593F1-B4B8-480D-AC57-C09B196BDA45}"/>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5" name="Footer Placeholder 4">
            <a:extLst>
              <a:ext uri="{FF2B5EF4-FFF2-40B4-BE49-F238E27FC236}">
                <a16:creationId xmlns:a16="http://schemas.microsoft.com/office/drawing/2014/main" xmlns="" id="{A1B43F1A-0275-4E77-9ADF-7F5C534B44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F347A89F-2E56-4D84-A5CB-56DAE0B830DC}"/>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1491443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EFAACB-46D2-4028-B494-5F87FDEB67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9BD8F018-DD77-4D64-9BD5-92EAE802EC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D53E80D8-6302-46DE-A127-554EDEB9BB35}"/>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5" name="Footer Placeholder 4">
            <a:extLst>
              <a:ext uri="{FF2B5EF4-FFF2-40B4-BE49-F238E27FC236}">
                <a16:creationId xmlns:a16="http://schemas.microsoft.com/office/drawing/2014/main" xmlns="" id="{0CDD6DB6-2271-4F11-A941-DB11905378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32BE9918-3E0D-4296-9BD2-C23905749DF1}"/>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3048855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0275BD-49D9-410B-9EA6-AED0E73E83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5D0E9627-E949-46B6-B185-C8228D7CC1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2798A02-46B9-4ABB-BC11-5A31B6F60B4C}"/>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5" name="Footer Placeholder 4">
            <a:extLst>
              <a:ext uri="{FF2B5EF4-FFF2-40B4-BE49-F238E27FC236}">
                <a16:creationId xmlns:a16="http://schemas.microsoft.com/office/drawing/2014/main" xmlns="" id="{5E4CCEBA-7FB5-4881-B352-D93E3068AA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F75554F0-A2AD-4656-8027-3EC67EBF2B4A}"/>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144840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FA7522-8785-4F4D-828A-9F5D75BD5C9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01130067-1805-48F0-AB39-954F6C8767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D22DE155-5694-43B1-A131-5ACAC49F7B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00398FE5-D05A-4066-95E8-72FE615C396F}"/>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6" name="Footer Placeholder 5">
            <a:extLst>
              <a:ext uri="{FF2B5EF4-FFF2-40B4-BE49-F238E27FC236}">
                <a16:creationId xmlns:a16="http://schemas.microsoft.com/office/drawing/2014/main" xmlns="" id="{C8210BCE-AE22-42D9-9AFE-0E7D39735A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203DFE77-68DC-4E00-AB6B-B4C8380C545A}"/>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3840356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710F57-A9B4-4350-9175-431F204F79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2906A6D1-1967-4AFF-8214-E2AD95EF34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4C557C98-6E2B-48CC-945C-C2864025DE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952A97AF-AC9A-451A-BCFF-102FAB4040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2A679E-B2B2-4649-8288-86C8D6B336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E5A6D336-5B6F-4F06-A95E-92D4E43EA067}"/>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8" name="Footer Placeholder 7">
            <a:extLst>
              <a:ext uri="{FF2B5EF4-FFF2-40B4-BE49-F238E27FC236}">
                <a16:creationId xmlns:a16="http://schemas.microsoft.com/office/drawing/2014/main" xmlns="" id="{D3FA09B7-7EB1-47CA-9F02-1D905743F1A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38A9614E-17DE-436C-BE4C-A4A44A3B0ABF}"/>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3408358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5E40D6-99F1-45EB-AE21-78217D91B0A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808E77E8-9139-406A-931B-8231723F328B}"/>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4" name="Footer Placeholder 3">
            <a:extLst>
              <a:ext uri="{FF2B5EF4-FFF2-40B4-BE49-F238E27FC236}">
                <a16:creationId xmlns:a16="http://schemas.microsoft.com/office/drawing/2014/main" xmlns="" id="{BE953A9B-CD58-4D21-98E9-30805890FA2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29153A26-EE48-41AB-91E3-9F8B4DDF15AA}"/>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4153485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9C27BFA-1495-4423-90DE-B16D9CB929CF}"/>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3" name="Footer Placeholder 2">
            <a:extLst>
              <a:ext uri="{FF2B5EF4-FFF2-40B4-BE49-F238E27FC236}">
                <a16:creationId xmlns:a16="http://schemas.microsoft.com/office/drawing/2014/main" xmlns="" id="{9E67818C-5FCA-481C-A6EB-1B435293201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AD935A1D-1732-4D43-AECD-23161CAFDB38}"/>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336741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6F36A2-324B-4F48-9A33-D9F865FC63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EAC5E1ED-0C47-4121-8092-9D6DDE2A9F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FD216F4C-022F-48C9-A20F-72415F4EB0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EB82E74-E5CC-4959-A369-45089EEFB88E}"/>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6" name="Footer Placeholder 5">
            <a:extLst>
              <a:ext uri="{FF2B5EF4-FFF2-40B4-BE49-F238E27FC236}">
                <a16:creationId xmlns:a16="http://schemas.microsoft.com/office/drawing/2014/main" xmlns="" id="{F5022A9A-84CD-4E7F-9B62-E752CB37679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8F75E80D-93BC-43AD-BAC8-CE93BAD84144}"/>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3596651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1FA990-D39D-4AA1-83F7-AE369D2179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37960C0B-4D8B-4FA8-B228-F67C95A0A6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24A5A447-FE8D-4509-9049-0362360D55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E2AD9B8-B7AC-4D4D-A5AA-9C5A9D287126}"/>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6" name="Footer Placeholder 5">
            <a:extLst>
              <a:ext uri="{FF2B5EF4-FFF2-40B4-BE49-F238E27FC236}">
                <a16:creationId xmlns:a16="http://schemas.microsoft.com/office/drawing/2014/main" xmlns="" id="{788DE7A0-E4A2-4CD6-87E7-2521B7E809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B304D07B-EB95-4E25-8D9C-A80425283F66}"/>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2151946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09E6D3-A232-4A4A-8250-B893070F0D1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99B02229-44B9-4AFB-9EEA-5CD06C92A1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242DE3D-3580-40F2-A2F4-AC5248424615}"/>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5" name="Footer Placeholder 4">
            <a:extLst>
              <a:ext uri="{FF2B5EF4-FFF2-40B4-BE49-F238E27FC236}">
                <a16:creationId xmlns:a16="http://schemas.microsoft.com/office/drawing/2014/main" xmlns="" id="{378BEC61-7AE1-4AEB-9663-E818D614D0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10F7ACE6-ECFB-4A00-A38A-1D0906C19EA1}"/>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2717404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DF91FBC-F440-4D73-880D-8EA657ACEE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24C28666-E7E6-4614-81DD-0661859FDA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5664C557-1EC8-408C-9810-4F6BDB3AC359}"/>
              </a:ext>
            </a:extLst>
          </p:cNvPr>
          <p:cNvSpPr>
            <a:spLocks noGrp="1"/>
          </p:cNvSpPr>
          <p:nvPr>
            <p:ph type="dt" sz="half" idx="10"/>
          </p:nvPr>
        </p:nvSpPr>
        <p:spPr/>
        <p:txBody>
          <a:bodyPr/>
          <a:lstStyle/>
          <a:p>
            <a:fld id="{C886F79D-B5F2-41AD-9B3D-EDE87863DF25}" type="datetimeFigureOut">
              <a:rPr lang="en-GB" smtClean="0"/>
              <a:t>14/12/2020</a:t>
            </a:fld>
            <a:endParaRPr lang="en-GB"/>
          </a:p>
        </p:txBody>
      </p:sp>
      <p:sp>
        <p:nvSpPr>
          <p:cNvPr id="5" name="Footer Placeholder 4">
            <a:extLst>
              <a:ext uri="{FF2B5EF4-FFF2-40B4-BE49-F238E27FC236}">
                <a16:creationId xmlns:a16="http://schemas.microsoft.com/office/drawing/2014/main" xmlns="" id="{B855439B-04F4-4F64-A8CC-2468392688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CC0DDA86-2A63-485B-9D27-88DDF2DED059}"/>
              </a:ext>
            </a:extLst>
          </p:cNvPr>
          <p:cNvSpPr>
            <a:spLocks noGrp="1"/>
          </p:cNvSpPr>
          <p:nvPr>
            <p:ph type="sldNum" sz="quarter" idx="12"/>
          </p:nvPr>
        </p:nvSpPr>
        <p:spPr/>
        <p:txBody>
          <a:bodyPr/>
          <a:lstStyle/>
          <a:p>
            <a:fld id="{248C46DB-95A7-44BC-B488-49F56DDC0165}" type="slidenum">
              <a:rPr lang="en-GB" smtClean="0"/>
              <a:t>‹#›</a:t>
            </a:fld>
            <a:endParaRPr lang="en-GB"/>
          </a:p>
        </p:txBody>
      </p:sp>
    </p:spTree>
    <p:extLst>
      <p:ext uri="{BB962C8B-B14F-4D97-AF65-F5344CB8AC3E}">
        <p14:creationId xmlns:p14="http://schemas.microsoft.com/office/powerpoint/2010/main" val="2291222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117EF1D-8991-4E8C-A77F-41BB4E2089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12DC60E9-6149-4B19-ADA9-9CC6A9540C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8D621B4-FC37-4678-9F4C-056A51207F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86F79D-B5F2-41AD-9B3D-EDE87863DF25}" type="datetimeFigureOut">
              <a:rPr lang="en-GB" smtClean="0"/>
              <a:t>14/12/2020</a:t>
            </a:fld>
            <a:endParaRPr lang="en-GB"/>
          </a:p>
        </p:txBody>
      </p:sp>
      <p:sp>
        <p:nvSpPr>
          <p:cNvPr id="5" name="Footer Placeholder 4">
            <a:extLst>
              <a:ext uri="{FF2B5EF4-FFF2-40B4-BE49-F238E27FC236}">
                <a16:creationId xmlns:a16="http://schemas.microsoft.com/office/drawing/2014/main" xmlns="" id="{673FA61E-DF19-44E5-BE09-F255A05948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6C29140B-60FB-4A1E-85A3-7E89876144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8C46DB-95A7-44BC-B488-49F56DDC0165}" type="slidenum">
              <a:rPr lang="en-GB" smtClean="0"/>
              <a:t>‹#›</a:t>
            </a:fld>
            <a:endParaRPr lang="en-GB"/>
          </a:p>
        </p:txBody>
      </p:sp>
    </p:spTree>
    <p:extLst>
      <p:ext uri="{BB962C8B-B14F-4D97-AF65-F5344CB8AC3E}">
        <p14:creationId xmlns:p14="http://schemas.microsoft.com/office/powerpoint/2010/main" val="560068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ru.m.wikipedia.org/wiki/Kahoot!"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hyperlink" Target="https://mumsgather.blogspot.com/2018/05/22-improvements-in-malaysia-education.html" TargetMode="Externa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hyperlink" Target="https://www.rawpixel.com/search/covid" TargetMode="External"/><Relationship Id="rId2" Type="http://schemas.openxmlformats.org/officeDocument/2006/relationships/image" Target="../media/image5.1"/><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notesSlide" Target="../notesSlides/notesSlide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notesSlide" Target="../notesSlides/notesSlide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xmlns="" id="{B4D3D850-2041-4B7C-AED9-54DA385B14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Logo&#10;&#10;Description automatically generated">
            <a:extLst>
              <a:ext uri="{FF2B5EF4-FFF2-40B4-BE49-F238E27FC236}">
                <a16:creationId xmlns:a16="http://schemas.microsoft.com/office/drawing/2014/main" xmlns="" id="{EF498234-34BF-4677-9617-B5297E6EFC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653" r="1" b="12629"/>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xmlns="" id="{6EE0FC1D-22C4-4E1D-AC4E-9711BD2A87B9}"/>
              </a:ext>
            </a:extLst>
          </p:cNvPr>
          <p:cNvPicPr>
            <a:picLocks noChangeAspect="1"/>
          </p:cNvPicPr>
          <p:nvPr/>
        </p:nvPicPr>
        <p:blipFill rotWithShape="1">
          <a:blip r:embed="rId3"/>
          <a:srcRect r="40666" b="-1"/>
          <a:stretch/>
        </p:blipFill>
        <p:spPr>
          <a:xfrm>
            <a:off x="6096000" y="10"/>
            <a:ext cx="6096000" cy="6857990"/>
          </a:xfrm>
          <a:prstGeom prst="rect">
            <a:avLst/>
          </a:prstGeom>
        </p:spPr>
      </p:pic>
      <p:sp>
        <p:nvSpPr>
          <p:cNvPr id="1029" name="Rectangle 72">
            <a:extLst>
              <a:ext uri="{FF2B5EF4-FFF2-40B4-BE49-F238E27FC236}">
                <a16:creationId xmlns:a16="http://schemas.microsoft.com/office/drawing/2014/main" xmlns="" id="{B497CCB5-5FC2-473C-AFCC-2430CEF1DF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Frame 74">
            <a:extLst>
              <a:ext uri="{FF2B5EF4-FFF2-40B4-BE49-F238E27FC236}">
                <a16:creationId xmlns:a16="http://schemas.microsoft.com/office/drawing/2014/main" xmlns="" id="{599C8C75-BFDF-44E7-A028-EEB5EDD58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ubtitle 2">
            <a:extLst>
              <a:ext uri="{FF2B5EF4-FFF2-40B4-BE49-F238E27FC236}">
                <a16:creationId xmlns:a16="http://schemas.microsoft.com/office/drawing/2014/main" xmlns="" id="{BD19BB6B-504C-487B-96EF-257DCE57EDB5}"/>
              </a:ext>
            </a:extLst>
          </p:cNvPr>
          <p:cNvSpPr>
            <a:spLocks noGrp="1"/>
          </p:cNvSpPr>
          <p:nvPr>
            <p:ph type="subTitle" idx="1"/>
          </p:nvPr>
        </p:nvSpPr>
        <p:spPr>
          <a:xfrm>
            <a:off x="4745528" y="4201466"/>
            <a:ext cx="2700944" cy="659993"/>
          </a:xfrm>
          <a:noFill/>
        </p:spPr>
        <p:txBody>
          <a:bodyPr>
            <a:normAutofit/>
          </a:bodyPr>
          <a:lstStyle/>
          <a:p>
            <a:r>
              <a:rPr lang="en-GB" dirty="0">
                <a:solidFill>
                  <a:srgbClr val="080808"/>
                </a:solidFill>
                <a:latin typeface="Andika" panose="02000000000000000000" pitchFamily="2" charset="0"/>
                <a:ea typeface="Andika" panose="02000000000000000000" pitchFamily="2" charset="0"/>
                <a:cs typeface="Andika" panose="02000000000000000000" pitchFamily="2" charset="0"/>
              </a:rPr>
              <a:t>Year 6.4</a:t>
            </a:r>
          </a:p>
        </p:txBody>
      </p:sp>
      <p:sp>
        <p:nvSpPr>
          <p:cNvPr id="2" name="Title 1">
            <a:extLst>
              <a:ext uri="{FF2B5EF4-FFF2-40B4-BE49-F238E27FC236}">
                <a16:creationId xmlns:a16="http://schemas.microsoft.com/office/drawing/2014/main" xmlns="" id="{1A8A1E2A-0517-4033-BFEF-01035F5048DD}"/>
              </a:ext>
            </a:extLst>
          </p:cNvPr>
          <p:cNvSpPr>
            <a:spLocks noGrp="1"/>
          </p:cNvSpPr>
          <p:nvPr>
            <p:ph type="ctrTitle"/>
          </p:nvPr>
        </p:nvSpPr>
        <p:spPr>
          <a:xfrm>
            <a:off x="4286858" y="2286000"/>
            <a:ext cx="3618284" cy="1821274"/>
          </a:xfrm>
          <a:noFill/>
        </p:spPr>
        <p:txBody>
          <a:bodyPr anchor="ctr">
            <a:normAutofit/>
          </a:bodyPr>
          <a:lstStyle/>
          <a:p>
            <a:pPr>
              <a:lnSpc>
                <a:spcPct val="150000"/>
              </a:lnSpc>
            </a:pPr>
            <a:r>
              <a:rPr lang="en-GB" sz="2800" dirty="0" err="1">
                <a:solidFill>
                  <a:srgbClr val="080808"/>
                </a:solidFill>
                <a:latin typeface="Andika" panose="02000000000000000000" pitchFamily="2" charset="0"/>
                <a:ea typeface="Andika" panose="02000000000000000000" pitchFamily="2" charset="0"/>
                <a:cs typeface="Andika" panose="02000000000000000000" pitchFamily="2" charset="0"/>
              </a:rPr>
              <a:t>Siggiewi</a:t>
            </a:r>
            <a:r>
              <a:rPr lang="en-GB" sz="2800" dirty="0">
                <a:solidFill>
                  <a:srgbClr val="080808"/>
                </a:solidFill>
                <a:latin typeface="Andika" panose="02000000000000000000" pitchFamily="2" charset="0"/>
                <a:ea typeface="Andika" panose="02000000000000000000" pitchFamily="2" charset="0"/>
                <a:cs typeface="Andika" panose="02000000000000000000" pitchFamily="2" charset="0"/>
              </a:rPr>
              <a:t> Primary School Malta</a:t>
            </a:r>
          </a:p>
        </p:txBody>
      </p:sp>
    </p:spTree>
    <p:extLst>
      <p:ext uri="{BB962C8B-B14F-4D97-AF65-F5344CB8AC3E}">
        <p14:creationId xmlns:p14="http://schemas.microsoft.com/office/powerpoint/2010/main" val="2514784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8DDA986-B6EE-4642-AC60-0490373E69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ndika" panose="02000000000000000000" pitchFamily="2" charset="0"/>
              <a:ea typeface="Andika" panose="02000000000000000000" pitchFamily="2" charset="0"/>
              <a:cs typeface="Andika" panose="02000000000000000000" pitchFamily="2" charset="0"/>
            </a:endParaRPr>
          </a:p>
        </p:txBody>
      </p:sp>
      <p:sp>
        <p:nvSpPr>
          <p:cNvPr id="10" name="Rectangle 9">
            <a:extLst>
              <a:ext uri="{FF2B5EF4-FFF2-40B4-BE49-F238E27FC236}">
                <a16:creationId xmlns:a16="http://schemas.microsoft.com/office/drawing/2014/main" xmlns="" id="{80B62878-12EF-4E97-A284-47BAFC30DA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ndika" panose="02000000000000000000" pitchFamily="2" charset="0"/>
              <a:ea typeface="Andika" panose="02000000000000000000" pitchFamily="2" charset="0"/>
              <a:cs typeface="Andika" panose="02000000000000000000" pitchFamily="2" charset="0"/>
            </a:endParaRPr>
          </a:p>
        </p:txBody>
      </p:sp>
      <p:sp>
        <p:nvSpPr>
          <p:cNvPr id="12" name="Rectangle 11">
            <a:extLst>
              <a:ext uri="{FF2B5EF4-FFF2-40B4-BE49-F238E27FC236}">
                <a16:creationId xmlns:a16="http://schemas.microsoft.com/office/drawing/2014/main" xmlns="" id="{6D79188D-1ED5-4705-B8C7-5D6FB7670A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ndika" panose="02000000000000000000" pitchFamily="2" charset="0"/>
              <a:ea typeface="Andika" panose="02000000000000000000" pitchFamily="2" charset="0"/>
              <a:cs typeface="Andika" panose="02000000000000000000" pitchFamily="2" charset="0"/>
            </a:endParaRPr>
          </a:p>
        </p:txBody>
      </p:sp>
      <p:sp>
        <p:nvSpPr>
          <p:cNvPr id="2" name="Title 1">
            <a:extLst>
              <a:ext uri="{FF2B5EF4-FFF2-40B4-BE49-F238E27FC236}">
                <a16:creationId xmlns:a16="http://schemas.microsoft.com/office/drawing/2014/main" xmlns="" id="{E64995A4-8BF7-459F-B92A-B6BDF694B2B6}"/>
              </a:ext>
            </a:extLst>
          </p:cNvPr>
          <p:cNvSpPr>
            <a:spLocks noGrp="1"/>
          </p:cNvSpPr>
          <p:nvPr>
            <p:ph type="title"/>
          </p:nvPr>
        </p:nvSpPr>
        <p:spPr>
          <a:xfrm>
            <a:off x="2076323" y="399454"/>
            <a:ext cx="8959893" cy="888360"/>
          </a:xfrm>
        </p:spPr>
        <p:txBody>
          <a:bodyPr anchor="b">
            <a:normAutofit/>
          </a:bodyPr>
          <a:lstStyle/>
          <a:p>
            <a:pPr algn="ctr"/>
            <a:r>
              <a:rPr lang="en-GB" sz="4000" dirty="0">
                <a:solidFill>
                  <a:schemeClr val="tx1">
                    <a:lumMod val="65000"/>
                    <a:lumOff val="35000"/>
                  </a:schemeClr>
                </a:solidFill>
                <a:latin typeface="Andika" panose="02000000000000000000" pitchFamily="2" charset="0"/>
                <a:ea typeface="Andika" panose="02000000000000000000" pitchFamily="2" charset="0"/>
                <a:cs typeface="Andika" panose="02000000000000000000" pitchFamily="2" charset="0"/>
              </a:rPr>
              <a:t>Layout of this Presentation:</a:t>
            </a:r>
          </a:p>
        </p:txBody>
      </p:sp>
      <p:sp>
        <p:nvSpPr>
          <p:cNvPr id="3" name="Content Placeholder 2">
            <a:extLst>
              <a:ext uri="{FF2B5EF4-FFF2-40B4-BE49-F238E27FC236}">
                <a16:creationId xmlns:a16="http://schemas.microsoft.com/office/drawing/2014/main" xmlns="" id="{CDA0C4CE-21F5-4ABF-8CFD-6D80A719921B}"/>
              </a:ext>
            </a:extLst>
          </p:cNvPr>
          <p:cNvSpPr>
            <a:spLocks noGrp="1"/>
          </p:cNvSpPr>
          <p:nvPr>
            <p:ph idx="1"/>
          </p:nvPr>
        </p:nvSpPr>
        <p:spPr>
          <a:xfrm>
            <a:off x="1616054" y="1574160"/>
            <a:ext cx="8959892" cy="4846518"/>
          </a:xfrm>
        </p:spPr>
        <p:txBody>
          <a:bodyPr anchor="t">
            <a:noAutofit/>
          </a:bodyPr>
          <a:lstStyle/>
          <a:p>
            <a:pPr algn="just"/>
            <a:r>
              <a:rPr lang="en-GB" dirty="0">
                <a:solidFill>
                  <a:schemeClr val="tx1">
                    <a:lumMod val="65000"/>
                    <a:lumOff val="35000"/>
                  </a:schemeClr>
                </a:solidFill>
                <a:latin typeface="Andika" panose="02000000000000000000" pitchFamily="2" charset="0"/>
                <a:ea typeface="Andika" panose="02000000000000000000" pitchFamily="2" charset="0"/>
                <a:cs typeface="Andika" panose="02000000000000000000" pitchFamily="2" charset="0"/>
              </a:rPr>
              <a:t>The class of 6.4 prepared some information about our: </a:t>
            </a:r>
          </a:p>
          <a:p>
            <a:pPr lvl="1" algn="just"/>
            <a:r>
              <a:rPr lang="en-GB" sz="2800" dirty="0">
                <a:solidFill>
                  <a:schemeClr val="tx1">
                    <a:lumMod val="65000"/>
                    <a:lumOff val="35000"/>
                  </a:schemeClr>
                </a:solidFill>
                <a:latin typeface="Andika" panose="02000000000000000000" pitchFamily="2" charset="0"/>
                <a:ea typeface="Andika" panose="02000000000000000000" pitchFamily="2" charset="0"/>
                <a:cs typeface="Andika" panose="02000000000000000000" pitchFamily="2" charset="0"/>
              </a:rPr>
              <a:t>Class </a:t>
            </a:r>
          </a:p>
          <a:p>
            <a:pPr lvl="1" algn="just"/>
            <a:r>
              <a:rPr lang="en-GB" sz="2800" dirty="0">
                <a:solidFill>
                  <a:schemeClr val="tx1">
                    <a:lumMod val="65000"/>
                    <a:lumOff val="35000"/>
                  </a:schemeClr>
                </a:solidFill>
                <a:latin typeface="Andika" panose="02000000000000000000" pitchFamily="2" charset="0"/>
                <a:ea typeface="Andika" panose="02000000000000000000" pitchFamily="2" charset="0"/>
                <a:cs typeface="Andika" panose="02000000000000000000" pitchFamily="2" charset="0"/>
              </a:rPr>
              <a:t>School </a:t>
            </a:r>
          </a:p>
          <a:p>
            <a:pPr lvl="1" algn="just"/>
            <a:r>
              <a:rPr lang="en-GB" sz="2800" dirty="0">
                <a:solidFill>
                  <a:schemeClr val="tx1">
                    <a:lumMod val="65000"/>
                    <a:lumOff val="35000"/>
                  </a:schemeClr>
                </a:solidFill>
                <a:latin typeface="Andika" panose="02000000000000000000" pitchFamily="2" charset="0"/>
                <a:ea typeface="Andika" panose="02000000000000000000" pitchFamily="2" charset="0"/>
                <a:cs typeface="Andika" panose="02000000000000000000" pitchFamily="2" charset="0"/>
              </a:rPr>
              <a:t>City</a:t>
            </a:r>
          </a:p>
          <a:p>
            <a:pPr lvl="1" algn="just"/>
            <a:r>
              <a:rPr lang="en-GB" sz="2800" dirty="0">
                <a:solidFill>
                  <a:schemeClr val="tx1">
                    <a:lumMod val="65000"/>
                    <a:lumOff val="35000"/>
                  </a:schemeClr>
                </a:solidFill>
                <a:latin typeface="Andika" panose="02000000000000000000" pitchFamily="2" charset="0"/>
                <a:ea typeface="Andika" panose="02000000000000000000" pitchFamily="2" charset="0"/>
                <a:cs typeface="Andika" panose="02000000000000000000" pitchFamily="2" charset="0"/>
              </a:rPr>
              <a:t>Country</a:t>
            </a:r>
          </a:p>
          <a:p>
            <a:pPr algn="just"/>
            <a:endParaRPr lang="en-GB" dirty="0">
              <a:solidFill>
                <a:schemeClr val="tx1">
                  <a:lumMod val="65000"/>
                  <a:lumOff val="35000"/>
                </a:schemeClr>
              </a:solidFill>
              <a:latin typeface="Andika" panose="02000000000000000000" pitchFamily="2" charset="0"/>
              <a:ea typeface="Andika" panose="02000000000000000000" pitchFamily="2" charset="0"/>
              <a:cs typeface="Andika" panose="02000000000000000000" pitchFamily="2" charset="0"/>
            </a:endParaRPr>
          </a:p>
          <a:p>
            <a:pPr algn="just"/>
            <a:r>
              <a:rPr lang="en-GB" dirty="0">
                <a:solidFill>
                  <a:schemeClr val="tx1">
                    <a:lumMod val="65000"/>
                    <a:lumOff val="35000"/>
                  </a:schemeClr>
                </a:solidFill>
                <a:latin typeface="Andika" panose="02000000000000000000" pitchFamily="2" charset="0"/>
                <a:ea typeface="Andika" panose="02000000000000000000" pitchFamily="2" charset="0"/>
                <a:cs typeface="Andika" panose="02000000000000000000" pitchFamily="2" charset="0"/>
              </a:rPr>
              <a:t>The children themselves chose the task they would like to work on, and did their own research to find information about the task they chose.</a:t>
            </a:r>
          </a:p>
        </p:txBody>
      </p:sp>
    </p:spTree>
    <p:extLst>
      <p:ext uri="{BB962C8B-B14F-4D97-AF65-F5344CB8AC3E}">
        <p14:creationId xmlns:p14="http://schemas.microsoft.com/office/powerpoint/2010/main" val="32223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clipart&#10;&#10;Description automatically generated">
            <a:extLst>
              <a:ext uri="{FF2B5EF4-FFF2-40B4-BE49-F238E27FC236}">
                <a16:creationId xmlns:a16="http://schemas.microsoft.com/office/drawing/2014/main" xmlns="" id="{34425E33-DD6D-48BC-8326-E8C7075BA001}"/>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8048828" y="3969376"/>
            <a:ext cx="4038241" cy="2429887"/>
          </a:xfrm>
          <a:prstGeom prst="rect">
            <a:avLst/>
          </a:prstGeom>
        </p:spPr>
      </p:pic>
      <p:sp>
        <p:nvSpPr>
          <p:cNvPr id="3" name="Content Placeholder 2"/>
          <p:cNvSpPr>
            <a:spLocks noGrp="1"/>
          </p:cNvSpPr>
          <p:nvPr>
            <p:ph idx="1"/>
          </p:nvPr>
        </p:nvSpPr>
        <p:spPr>
          <a:xfrm>
            <a:off x="104931" y="1673680"/>
            <a:ext cx="7933160" cy="4499767"/>
          </a:xfrm>
        </p:spPr>
        <p:txBody>
          <a:bodyPr/>
          <a:lstStyle/>
          <a:p>
            <a:pPr marL="0" indent="0">
              <a:buNone/>
            </a:pPr>
            <a:r>
              <a:rPr lang="en-GB" dirty="0"/>
              <a:t> </a:t>
            </a:r>
          </a:p>
          <a:p>
            <a:pPr marL="0" indent="0">
              <a:buNone/>
            </a:pPr>
            <a:endParaRPr lang="en-GB" dirty="0"/>
          </a:p>
          <a:p>
            <a:pPr marL="0" indent="0">
              <a:buNone/>
            </a:pPr>
            <a:endParaRPr lang="en-GB" dirty="0"/>
          </a:p>
          <a:p>
            <a:pPr marL="0" indent="0">
              <a:buNone/>
            </a:pPr>
            <a:endParaRPr lang="en-GB" dirty="0"/>
          </a:p>
        </p:txBody>
      </p:sp>
      <p:sp>
        <p:nvSpPr>
          <p:cNvPr id="6" name="Title 1"/>
          <p:cNvSpPr txBox="1">
            <a:spLocks/>
          </p:cNvSpPr>
          <p:nvPr/>
        </p:nvSpPr>
        <p:spPr>
          <a:xfrm>
            <a:off x="115360" y="1433741"/>
            <a:ext cx="7557650" cy="527512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lnSpc>
                <a:spcPct val="150000"/>
              </a:lnSpc>
            </a:pPr>
            <a:r>
              <a:rPr lang="en-GB" sz="2800" dirty="0">
                <a:solidFill>
                  <a:schemeClr val="tx1"/>
                </a:solidFill>
                <a:latin typeface="Andika" panose="02000000000000000000" pitchFamily="2" charset="0"/>
                <a:ea typeface="Andika" panose="02000000000000000000" pitchFamily="2" charset="0"/>
                <a:cs typeface="Andika" panose="02000000000000000000" pitchFamily="2" charset="0"/>
              </a:rPr>
              <a:t>We are a class of 19 children, together with 2 learning support educators and our class teacher.</a:t>
            </a:r>
          </a:p>
          <a:p>
            <a:pPr algn="just">
              <a:lnSpc>
                <a:spcPct val="150000"/>
              </a:lnSpc>
            </a:pPr>
            <a:endParaRPr lang="en-GB" sz="2800" dirty="0">
              <a:solidFill>
                <a:schemeClr val="tx1"/>
              </a:solidFill>
            </a:endParaRPr>
          </a:p>
          <a:p>
            <a:pPr algn="just">
              <a:lnSpc>
                <a:spcPct val="150000"/>
              </a:lnSpc>
            </a:pPr>
            <a:r>
              <a:rPr lang="en-GB" sz="2800" dirty="0">
                <a:solidFill>
                  <a:schemeClr val="tx1"/>
                </a:solidFill>
                <a:latin typeface="Andika" panose="02000000000000000000" pitchFamily="2" charset="0"/>
                <a:ea typeface="Andika" panose="02000000000000000000" pitchFamily="2" charset="0"/>
                <a:cs typeface="Andika" panose="02000000000000000000" pitchFamily="2" charset="0"/>
              </a:rPr>
              <a:t>In class we learn Maths, English, Maltese, Social Studies, Religion, Science and Art. We do Kahoot activities, crafts, drawing and use our mini-whiteboards for sums.</a:t>
            </a:r>
          </a:p>
        </p:txBody>
      </p:sp>
      <p:sp>
        <p:nvSpPr>
          <p:cNvPr id="7" name="Title 6"/>
          <p:cNvSpPr>
            <a:spLocks noGrp="1"/>
          </p:cNvSpPr>
          <p:nvPr>
            <p:ph type="title"/>
          </p:nvPr>
        </p:nvSpPr>
        <p:spPr>
          <a:xfrm>
            <a:off x="4366923" y="407616"/>
            <a:ext cx="3671168" cy="981412"/>
          </a:xfrm>
        </p:spPr>
        <p:txBody>
          <a:bodyPr>
            <a:noAutofit/>
          </a:bodyPr>
          <a:lstStyle/>
          <a:p>
            <a:pPr algn="ctr"/>
            <a:r>
              <a:rPr lang="en-GB" sz="4800" dirty="0">
                <a:latin typeface="Andika" panose="02000000000000000000" pitchFamily="2" charset="0"/>
                <a:ea typeface="Andika" panose="02000000000000000000" pitchFamily="2" charset="0"/>
                <a:cs typeface="Andika" panose="02000000000000000000" pitchFamily="2" charset="0"/>
              </a:rPr>
              <a:t>Year 6.4</a:t>
            </a:r>
          </a:p>
        </p:txBody>
      </p:sp>
      <p:pic>
        <p:nvPicPr>
          <p:cNvPr id="9" name="Picture 8" descr="Chart&#10;&#10;Description automatically generated">
            <a:extLst>
              <a:ext uri="{FF2B5EF4-FFF2-40B4-BE49-F238E27FC236}">
                <a16:creationId xmlns:a16="http://schemas.microsoft.com/office/drawing/2014/main" xmlns="" id="{1C2A3422-DD7A-476B-A611-00A6B679A19E}"/>
              </a:ext>
            </a:extLst>
          </p:cNvPr>
          <p:cNvPicPr>
            <a:picLocks noChangeAspect="1"/>
          </p:cNvPicPr>
          <p:nvPr/>
        </p:nvPicPr>
        <p:blipFill>
          <a:blip r:embed="rId4">
            <a:extLst>
              <a:ext uri="{837473B0-CC2E-450A-ABE3-18F120FF3D39}">
                <a1611:picAttrSrcUrl xmlns:a1611="http://schemas.microsoft.com/office/drawing/2016/11/main" xmlns="" r:id="rId5"/>
              </a:ext>
            </a:extLst>
          </a:blip>
          <a:stretch>
            <a:fillRect/>
          </a:stretch>
        </p:blipFill>
        <p:spPr>
          <a:xfrm>
            <a:off x="8038091" y="989047"/>
            <a:ext cx="4038549" cy="2937126"/>
          </a:xfrm>
          <a:prstGeom prst="rect">
            <a:avLst/>
          </a:prstGeom>
        </p:spPr>
      </p:pic>
    </p:spTree>
    <p:extLst>
      <p:ext uri="{BB962C8B-B14F-4D97-AF65-F5344CB8AC3E}">
        <p14:creationId xmlns:p14="http://schemas.microsoft.com/office/powerpoint/2010/main" val="1918646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834640" y="1"/>
            <a:ext cx="3444239" cy="50800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latin typeface="Andika" panose="02000000000000000000" pitchFamily="2" charset="0"/>
                <a:ea typeface="Andika" panose="02000000000000000000" pitchFamily="2" charset="0"/>
                <a:cs typeface="Andika" panose="02000000000000000000" pitchFamily="2" charset="0"/>
              </a:rPr>
              <a:t> </a:t>
            </a:r>
          </a:p>
        </p:txBody>
      </p:sp>
      <p:sp>
        <p:nvSpPr>
          <p:cNvPr id="3" name="Title 1"/>
          <p:cNvSpPr txBox="1">
            <a:spLocks/>
          </p:cNvSpPr>
          <p:nvPr/>
        </p:nvSpPr>
        <p:spPr>
          <a:xfrm>
            <a:off x="140694" y="74543"/>
            <a:ext cx="7214263" cy="6708913"/>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lnSpc>
                <a:spcPct val="200000"/>
              </a:lnSpc>
            </a:pPr>
            <a:r>
              <a:rPr lang="en-GB" sz="2000" dirty="0">
                <a:solidFill>
                  <a:schemeClr val="tx1"/>
                </a:solidFill>
                <a:latin typeface="Andika" panose="02000000000000000000" pitchFamily="2" charset="0"/>
                <a:ea typeface="Andika" panose="02000000000000000000" pitchFamily="2" charset="0"/>
                <a:cs typeface="Andika" panose="02000000000000000000" pitchFamily="2" charset="0"/>
              </a:rPr>
              <a:t>Life in class is a normal day for us where we learn and make the best out of it every year. In class we make friends and learn new things you never knew before.</a:t>
            </a:r>
          </a:p>
          <a:p>
            <a:pPr algn="just">
              <a:lnSpc>
                <a:spcPct val="200000"/>
              </a:lnSpc>
            </a:pPr>
            <a:endParaRPr lang="en-GB" sz="2000" dirty="0">
              <a:solidFill>
                <a:schemeClr val="tx1"/>
              </a:solidFill>
              <a:latin typeface="Andika" panose="02000000000000000000" pitchFamily="2" charset="0"/>
              <a:ea typeface="Andika" panose="02000000000000000000" pitchFamily="2" charset="0"/>
              <a:cs typeface="Andika" panose="02000000000000000000" pitchFamily="2" charset="0"/>
            </a:endParaRPr>
          </a:p>
          <a:p>
            <a:pPr algn="just">
              <a:lnSpc>
                <a:spcPct val="200000"/>
              </a:lnSpc>
            </a:pPr>
            <a:r>
              <a:rPr lang="en-GB" sz="2000" dirty="0">
                <a:solidFill>
                  <a:schemeClr val="tx1"/>
                </a:solidFill>
                <a:latin typeface="Andika" panose="02000000000000000000" pitchFamily="2" charset="0"/>
                <a:ea typeface="Andika" panose="02000000000000000000" pitchFamily="2" charset="0"/>
                <a:cs typeface="Andika" panose="02000000000000000000" pitchFamily="2" charset="0"/>
              </a:rPr>
              <a:t>Usually our desks are grouped together but this year they are separated because of the pandemic.</a:t>
            </a:r>
          </a:p>
          <a:p>
            <a:pPr algn="just">
              <a:lnSpc>
                <a:spcPct val="200000"/>
              </a:lnSpc>
            </a:pPr>
            <a:endParaRPr lang="en-GB" sz="2000" dirty="0">
              <a:solidFill>
                <a:schemeClr val="tx1"/>
              </a:solidFill>
              <a:latin typeface="Andika" panose="02000000000000000000" pitchFamily="2" charset="0"/>
              <a:ea typeface="Andika" panose="02000000000000000000" pitchFamily="2" charset="0"/>
              <a:cs typeface="Andika" panose="02000000000000000000" pitchFamily="2" charset="0"/>
            </a:endParaRPr>
          </a:p>
          <a:p>
            <a:pPr algn="just">
              <a:lnSpc>
                <a:spcPct val="200000"/>
              </a:lnSpc>
            </a:pPr>
            <a:r>
              <a:rPr lang="en-GB" sz="2000" dirty="0">
                <a:solidFill>
                  <a:schemeClr val="tx1"/>
                </a:solidFill>
                <a:latin typeface="Andika" panose="02000000000000000000" pitchFamily="2" charset="0"/>
                <a:ea typeface="Andika" panose="02000000000000000000" pitchFamily="2" charset="0"/>
                <a:cs typeface="Andika" panose="02000000000000000000" pitchFamily="2" charset="0"/>
              </a:rPr>
              <a:t>Now that this pandemic started, life in class is a bit different as we must wear a mask, clean our hands very often and keep a two meter distance. How is life in school for you now? </a:t>
            </a:r>
            <a:r>
              <a:rPr lang="en-GB" sz="2000" dirty="0">
                <a:solidFill>
                  <a:schemeClr val="tx1"/>
                </a:solidFill>
                <a:latin typeface="Andika" panose="02000000000000000000" pitchFamily="2" charset="0"/>
                <a:ea typeface="Andika" panose="02000000000000000000" pitchFamily="2" charset="0"/>
                <a:cs typeface="Andika" panose="02000000000000000000" pitchFamily="2" charset="0"/>
                <a:sym typeface="Wingdings" panose="05000000000000000000" pitchFamily="2" charset="2"/>
              </a:rPr>
              <a:t></a:t>
            </a:r>
            <a:r>
              <a:rPr lang="en-GB" sz="2000" dirty="0">
                <a:solidFill>
                  <a:schemeClr val="tx1"/>
                </a:solidFill>
                <a:latin typeface="Andika" panose="02000000000000000000" pitchFamily="2" charset="0"/>
                <a:ea typeface="Andika" panose="02000000000000000000" pitchFamily="2" charset="0"/>
                <a:cs typeface="Andika" panose="02000000000000000000" pitchFamily="2" charset="0"/>
              </a:rPr>
              <a:t> Hope everything is fine </a:t>
            </a:r>
            <a:r>
              <a:rPr lang="en-GB" sz="2000" dirty="0">
                <a:solidFill>
                  <a:schemeClr val="tx1"/>
                </a:solidFill>
                <a:latin typeface="Andika" panose="02000000000000000000" pitchFamily="2" charset="0"/>
                <a:ea typeface="Andika" panose="02000000000000000000" pitchFamily="2" charset="0"/>
                <a:cs typeface="Andika" panose="02000000000000000000" pitchFamily="2" charset="0"/>
                <a:sym typeface="Wingdings" panose="05000000000000000000" pitchFamily="2" charset="2"/>
              </a:rPr>
              <a:t></a:t>
            </a:r>
          </a:p>
        </p:txBody>
      </p:sp>
      <p:pic>
        <p:nvPicPr>
          <p:cNvPr id="4" name="Picture 3" descr="A picture containing underpants&#10;&#10;Description automatically generated">
            <a:extLst>
              <a:ext uri="{FF2B5EF4-FFF2-40B4-BE49-F238E27FC236}">
                <a16:creationId xmlns:a16="http://schemas.microsoft.com/office/drawing/2014/main" xmlns="" id="{A7EC29DA-0767-426D-BA8C-61A390656FF7}"/>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7590666" y="2035328"/>
            <a:ext cx="4601334" cy="3065639"/>
          </a:xfrm>
          <a:prstGeom prst="rect">
            <a:avLst/>
          </a:prstGeom>
        </p:spPr>
      </p:pic>
    </p:spTree>
    <p:extLst>
      <p:ext uri="{BB962C8B-B14F-4D97-AF65-F5344CB8AC3E}">
        <p14:creationId xmlns:p14="http://schemas.microsoft.com/office/powerpoint/2010/main" val="3004982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xmlns="" id="{D2B82E2D-5822-450E-85CC-AE5EDD01EC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xmlns="" id="{BDFD228F-EA74-42DF-946C-6B19CD2EEA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68" r="18888" b="-2"/>
          <a:stretch/>
        </p:blipFill>
        <p:spPr>
          <a:xfrm rot="5400000">
            <a:off x="-1397201" y="1397203"/>
            <a:ext cx="6858000" cy="4063593"/>
          </a:xfrm>
          <a:prstGeom prst="rect">
            <a:avLst/>
          </a:prstGeom>
        </p:spPr>
      </p:pic>
      <p:pic>
        <p:nvPicPr>
          <p:cNvPr id="7" name="Picture 6" descr="Timeline&#10;&#10;Description automatically generated">
            <a:extLst>
              <a:ext uri="{FF2B5EF4-FFF2-40B4-BE49-F238E27FC236}">
                <a16:creationId xmlns:a16="http://schemas.microsoft.com/office/drawing/2014/main" xmlns="" id="{FC71A97A-87F3-417A-8ECE-53175C574B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0256" b="-2"/>
          <a:stretch/>
        </p:blipFill>
        <p:spPr>
          <a:xfrm rot="5400000">
            <a:off x="2667000" y="1397203"/>
            <a:ext cx="6858000" cy="4063593"/>
          </a:xfrm>
          <a:prstGeom prst="rect">
            <a:avLst/>
          </a:prstGeom>
        </p:spPr>
      </p:pic>
      <p:pic>
        <p:nvPicPr>
          <p:cNvPr id="3" name="Picture 2" descr="A picture containing room, shirt&#10;&#10;Description automatically generated">
            <a:extLst>
              <a:ext uri="{FF2B5EF4-FFF2-40B4-BE49-F238E27FC236}">
                <a16:creationId xmlns:a16="http://schemas.microsoft.com/office/drawing/2014/main" xmlns="" id="{83DA08BC-1E5A-41D7-BDCB-7F0F43D0672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0256" b="-2"/>
          <a:stretch/>
        </p:blipFill>
        <p:spPr>
          <a:xfrm rot="5400000">
            <a:off x="6731203" y="1397203"/>
            <a:ext cx="6858000" cy="4063593"/>
          </a:xfrm>
          <a:prstGeom prst="rect">
            <a:avLst/>
          </a:prstGeom>
        </p:spPr>
      </p:pic>
    </p:spTree>
    <p:extLst>
      <p:ext uri="{BB962C8B-B14F-4D97-AF65-F5344CB8AC3E}">
        <p14:creationId xmlns:p14="http://schemas.microsoft.com/office/powerpoint/2010/main" val="1853173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xmlns="" id="{D2B82E2D-5822-450E-85CC-AE5EDD01EC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xmlns="" id="{6E5DA785-764C-4E0D-AF7A-195EDA5EC52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03" r="19553" b="-2"/>
          <a:stretch/>
        </p:blipFill>
        <p:spPr>
          <a:xfrm rot="5400000">
            <a:off x="-1397201" y="1397203"/>
            <a:ext cx="6858000" cy="4063593"/>
          </a:xfrm>
          <a:prstGeom prst="rect">
            <a:avLst/>
          </a:prstGeom>
        </p:spPr>
      </p:pic>
      <p:pic>
        <p:nvPicPr>
          <p:cNvPr id="3" name="Picture 2" descr="A picture containing bed&#10;&#10;Description automatically generated">
            <a:extLst>
              <a:ext uri="{FF2B5EF4-FFF2-40B4-BE49-F238E27FC236}">
                <a16:creationId xmlns:a16="http://schemas.microsoft.com/office/drawing/2014/main" xmlns="" id="{02D78B6B-42CC-465A-AB5D-20284BCC9A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0256" b="-2"/>
          <a:stretch/>
        </p:blipFill>
        <p:spPr>
          <a:xfrm rot="5400000">
            <a:off x="2667000" y="1397203"/>
            <a:ext cx="6858000" cy="4063593"/>
          </a:xfrm>
          <a:prstGeom prst="rect">
            <a:avLst/>
          </a:prstGeom>
        </p:spPr>
      </p:pic>
      <p:pic>
        <p:nvPicPr>
          <p:cNvPr id="7" name="Picture 6" descr="A picture containing qr code&#10;&#10;Description automatically generated">
            <a:extLst>
              <a:ext uri="{FF2B5EF4-FFF2-40B4-BE49-F238E27FC236}">
                <a16:creationId xmlns:a16="http://schemas.microsoft.com/office/drawing/2014/main" xmlns="" id="{CF79C229-7972-4277-B204-DF0A5BD0449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0256" b="-2"/>
          <a:stretch/>
        </p:blipFill>
        <p:spPr>
          <a:xfrm rot="5400000">
            <a:off x="6731203" y="1397203"/>
            <a:ext cx="6858000" cy="4063593"/>
          </a:xfrm>
          <a:prstGeom prst="rect">
            <a:avLst/>
          </a:prstGeom>
        </p:spPr>
      </p:pic>
    </p:spTree>
    <p:extLst>
      <p:ext uri="{BB962C8B-B14F-4D97-AF65-F5344CB8AC3E}">
        <p14:creationId xmlns:p14="http://schemas.microsoft.com/office/powerpoint/2010/main" val="2947143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D2B82E2D-5822-450E-85CC-AE5EDD01EC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shirt&#10;&#10;Description automatically generated">
            <a:extLst>
              <a:ext uri="{FF2B5EF4-FFF2-40B4-BE49-F238E27FC236}">
                <a16:creationId xmlns:a16="http://schemas.microsoft.com/office/drawing/2014/main" xmlns="" id="{8CBEE013-C040-4D5F-9E1F-4EA4BD340B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0256" b="-2"/>
          <a:stretch/>
        </p:blipFill>
        <p:spPr>
          <a:xfrm rot="5400000">
            <a:off x="-1397201" y="1397203"/>
            <a:ext cx="6858000" cy="4063593"/>
          </a:xfrm>
          <a:prstGeom prst="rect">
            <a:avLst/>
          </a:prstGeom>
        </p:spPr>
      </p:pic>
      <p:pic>
        <p:nvPicPr>
          <p:cNvPr id="7" name="Picture 6" descr="A picture containing shirt&#10;&#10;Description automatically generated">
            <a:extLst>
              <a:ext uri="{FF2B5EF4-FFF2-40B4-BE49-F238E27FC236}">
                <a16:creationId xmlns:a16="http://schemas.microsoft.com/office/drawing/2014/main" xmlns="" id="{86D16719-FC7C-4D98-9AFC-29FF5FC6BC3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0256" b="-2"/>
          <a:stretch/>
        </p:blipFill>
        <p:spPr>
          <a:xfrm rot="5400000">
            <a:off x="2667000" y="1397203"/>
            <a:ext cx="6858000" cy="4063593"/>
          </a:xfrm>
          <a:prstGeom prst="rect">
            <a:avLst/>
          </a:prstGeom>
        </p:spPr>
      </p:pic>
      <p:pic>
        <p:nvPicPr>
          <p:cNvPr id="3" name="Picture 2" descr="Calendar&#10;&#10;Description automatically generated">
            <a:extLst>
              <a:ext uri="{FF2B5EF4-FFF2-40B4-BE49-F238E27FC236}">
                <a16:creationId xmlns:a16="http://schemas.microsoft.com/office/drawing/2014/main" xmlns="" id="{B16F1ADE-3153-4A6E-B823-48D491932E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0256" b="-2"/>
          <a:stretch/>
        </p:blipFill>
        <p:spPr>
          <a:xfrm rot="5400000">
            <a:off x="6731203" y="1397203"/>
            <a:ext cx="6858000" cy="4063593"/>
          </a:xfrm>
          <a:prstGeom prst="rect">
            <a:avLst/>
          </a:prstGeom>
        </p:spPr>
      </p:pic>
    </p:spTree>
    <p:extLst>
      <p:ext uri="{BB962C8B-B14F-4D97-AF65-F5344CB8AC3E}">
        <p14:creationId xmlns:p14="http://schemas.microsoft.com/office/powerpoint/2010/main" val="3355201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D2B82E2D-5822-450E-85CC-AE5EDD01EC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icture containing food&#10;&#10;Description automatically generated">
            <a:extLst>
              <a:ext uri="{FF2B5EF4-FFF2-40B4-BE49-F238E27FC236}">
                <a16:creationId xmlns:a16="http://schemas.microsoft.com/office/drawing/2014/main" xmlns="" id="{6D72A199-9194-4179-A650-09BEC1F97E0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0256" b="-2"/>
          <a:stretch/>
        </p:blipFill>
        <p:spPr>
          <a:xfrm rot="5400000">
            <a:off x="-1397201" y="1397203"/>
            <a:ext cx="6858000" cy="4063593"/>
          </a:xfrm>
          <a:prstGeom prst="rect">
            <a:avLst/>
          </a:prstGeom>
        </p:spPr>
      </p:pic>
      <p:pic>
        <p:nvPicPr>
          <p:cNvPr id="5" name="Picture 4" descr="A picture containing dress, shirt, room&#10;&#10;Description automatically generated">
            <a:extLst>
              <a:ext uri="{FF2B5EF4-FFF2-40B4-BE49-F238E27FC236}">
                <a16:creationId xmlns:a16="http://schemas.microsoft.com/office/drawing/2014/main" xmlns="" id="{B838C303-1802-4AB7-9E0E-F62BD2CA93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0256" b="-2"/>
          <a:stretch/>
        </p:blipFill>
        <p:spPr>
          <a:xfrm rot="5400000">
            <a:off x="2667000" y="1397203"/>
            <a:ext cx="6858000" cy="4063593"/>
          </a:xfrm>
          <a:prstGeom prst="rect">
            <a:avLst/>
          </a:prstGeom>
        </p:spPr>
      </p:pic>
      <p:pic>
        <p:nvPicPr>
          <p:cNvPr id="3" name="Picture 2" descr="Qr code&#10;&#10;Description automatically generated">
            <a:extLst>
              <a:ext uri="{FF2B5EF4-FFF2-40B4-BE49-F238E27FC236}">
                <a16:creationId xmlns:a16="http://schemas.microsoft.com/office/drawing/2014/main" xmlns="" id="{259DA9C7-6DCE-416F-9D02-576ECD79379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0996"/>
          <a:stretch/>
        </p:blipFill>
        <p:spPr>
          <a:xfrm rot="5400000">
            <a:off x="6731203" y="1397203"/>
            <a:ext cx="6858000" cy="4063593"/>
          </a:xfrm>
          <a:prstGeom prst="rect">
            <a:avLst/>
          </a:prstGeom>
        </p:spPr>
      </p:pic>
    </p:spTree>
    <p:extLst>
      <p:ext uri="{BB962C8B-B14F-4D97-AF65-F5344CB8AC3E}">
        <p14:creationId xmlns:p14="http://schemas.microsoft.com/office/powerpoint/2010/main" val="1308542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80CCAACE-815D-4A79-875A-B7EFC28F7D2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Qr code&#10;&#10;Description automatically generated">
            <a:extLst>
              <a:ext uri="{FF2B5EF4-FFF2-40B4-BE49-F238E27FC236}">
                <a16:creationId xmlns:a16="http://schemas.microsoft.com/office/drawing/2014/main" xmlns="" id="{19BAD4E3-15B3-410A-ACD8-41231CEDC07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5625"/>
          <a:stretch/>
        </p:blipFill>
        <p:spPr>
          <a:xfrm rot="5400000">
            <a:off x="-381000" y="381000"/>
            <a:ext cx="6858000" cy="6096000"/>
          </a:xfrm>
          <a:prstGeom prst="rect">
            <a:avLst/>
          </a:prstGeom>
        </p:spPr>
      </p:pic>
      <p:pic>
        <p:nvPicPr>
          <p:cNvPr id="5" name="Picture 4" descr="Text, letter&#10;&#10;Description automatically generated">
            <a:extLst>
              <a:ext uri="{FF2B5EF4-FFF2-40B4-BE49-F238E27FC236}">
                <a16:creationId xmlns:a16="http://schemas.microsoft.com/office/drawing/2014/main" xmlns="" id="{471AEEE7-AA46-4DF4-AD1D-75D6073ECE1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625"/>
          <a:stretch/>
        </p:blipFill>
        <p:spPr>
          <a:xfrm rot="5400000">
            <a:off x="5715000" y="381000"/>
            <a:ext cx="6858000" cy="6096000"/>
          </a:xfrm>
          <a:prstGeom prst="rect">
            <a:avLst/>
          </a:prstGeom>
        </p:spPr>
      </p:pic>
    </p:spTree>
    <p:extLst>
      <p:ext uri="{BB962C8B-B14F-4D97-AF65-F5344CB8AC3E}">
        <p14:creationId xmlns:p14="http://schemas.microsoft.com/office/powerpoint/2010/main" val="3755446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xmlns="" id="{53F29798-D584-4792-9B62-3F5F5C36D6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view of the side of a building&#10;&#10;Description automatically generated">
            <a:extLst>
              <a:ext uri="{FF2B5EF4-FFF2-40B4-BE49-F238E27FC236}">
                <a16:creationId xmlns:a16="http://schemas.microsoft.com/office/drawing/2014/main" xmlns="" id="{F041468F-FE57-4949-AE71-AA3453ED0231}"/>
              </a:ext>
            </a:extLst>
          </p:cNvPr>
          <p:cNvPicPr>
            <a:picLocks noChangeAspect="1"/>
          </p:cNvPicPr>
          <p:nvPr/>
        </p:nvPicPr>
        <p:blipFill>
          <a:blip r:embed="rId2"/>
          <a:stretch>
            <a:fillRect/>
          </a:stretch>
        </p:blipFill>
        <p:spPr>
          <a:xfrm>
            <a:off x="1219200" y="1841500"/>
            <a:ext cx="3035300" cy="4445000"/>
          </a:xfrm>
          <a:prstGeom prst="round2DiagRect">
            <a:avLst>
              <a:gd name="adj1" fmla="val 16667"/>
              <a:gd name="adj2" fmla="val 0"/>
            </a:avLst>
          </a:prstGeom>
        </p:spPr>
      </p:pic>
      <p:pic>
        <p:nvPicPr>
          <p:cNvPr id="7" name="Picture 6" descr="A view of a city street&#10;&#10;Description automatically generated">
            <a:extLst>
              <a:ext uri="{FF2B5EF4-FFF2-40B4-BE49-F238E27FC236}">
                <a16:creationId xmlns:a16="http://schemas.microsoft.com/office/drawing/2014/main" xmlns="" id="{B9E3DC99-3DB3-419A-85CE-4D17DA051A83}"/>
              </a:ext>
            </a:extLst>
          </p:cNvPr>
          <p:cNvPicPr>
            <a:picLocks noChangeAspect="1"/>
          </p:cNvPicPr>
          <p:nvPr/>
        </p:nvPicPr>
        <p:blipFill>
          <a:blip r:embed="rId3"/>
          <a:stretch>
            <a:fillRect/>
          </a:stretch>
        </p:blipFill>
        <p:spPr>
          <a:xfrm>
            <a:off x="4330700" y="1841500"/>
            <a:ext cx="6604000" cy="4445000"/>
          </a:xfrm>
          <a:prstGeom prst="round2DiagRect">
            <a:avLst>
              <a:gd name="adj1" fmla="val 16667"/>
              <a:gd name="adj2" fmla="val 0"/>
            </a:avLst>
          </a:prstGeom>
        </p:spPr>
      </p:pic>
      <p:sp>
        <p:nvSpPr>
          <p:cNvPr id="2" name="Title 1">
            <a:extLst>
              <a:ext uri="{FF2B5EF4-FFF2-40B4-BE49-F238E27FC236}">
                <a16:creationId xmlns:a16="http://schemas.microsoft.com/office/drawing/2014/main" xmlns="" id="{92C9295F-E638-4F61-AFE2-CF3E40556031}"/>
              </a:ext>
            </a:extLst>
          </p:cNvPr>
          <p:cNvSpPr>
            <a:spLocks noGrp="1"/>
          </p:cNvSpPr>
          <p:nvPr>
            <p:ph type="title"/>
          </p:nvPr>
        </p:nvSpPr>
        <p:spPr>
          <a:xfrm>
            <a:off x="838200" y="562271"/>
            <a:ext cx="10515600" cy="1128417"/>
          </a:xfrm>
        </p:spPr>
        <p:txBody>
          <a:bodyPr vert="horz" lIns="91440" tIns="45720" rIns="91440" bIns="45720" rtlCol="0" anchor="ctr">
            <a:normAutofit/>
          </a:bodyPr>
          <a:lstStyle/>
          <a:p>
            <a:pPr algn="ctr"/>
            <a:r>
              <a:rPr lang="en-US" sz="3600" dirty="0">
                <a:latin typeface="Andika" panose="02000000000000000000" pitchFamily="2" charset="0"/>
                <a:ea typeface="Andika" panose="02000000000000000000" pitchFamily="2" charset="0"/>
                <a:cs typeface="Andika" panose="02000000000000000000" pitchFamily="2" charset="0"/>
              </a:rPr>
              <a:t>We</a:t>
            </a:r>
            <a:r>
              <a:rPr lang="en-US" sz="3600" dirty="0">
                <a:effectLst/>
                <a:latin typeface="Andika" panose="02000000000000000000" pitchFamily="2" charset="0"/>
                <a:ea typeface="Andika" panose="02000000000000000000" pitchFamily="2" charset="0"/>
                <a:cs typeface="Andika" panose="02000000000000000000" pitchFamily="2" charset="0"/>
              </a:rPr>
              <a:t> attend St Ignatius College </a:t>
            </a:r>
            <a:r>
              <a:rPr lang="en-US" sz="3600" dirty="0" err="1">
                <a:effectLst/>
                <a:latin typeface="Andika" panose="02000000000000000000" pitchFamily="2" charset="0"/>
                <a:ea typeface="Andika" panose="02000000000000000000" pitchFamily="2" charset="0"/>
                <a:cs typeface="Andika" panose="02000000000000000000" pitchFamily="2" charset="0"/>
              </a:rPr>
              <a:t>Siġġiewi</a:t>
            </a:r>
            <a:r>
              <a:rPr lang="en-US" sz="3600" dirty="0">
                <a:effectLst/>
                <a:latin typeface="Andika" panose="02000000000000000000" pitchFamily="2" charset="0"/>
                <a:ea typeface="Andika" panose="02000000000000000000" pitchFamily="2" charset="0"/>
                <a:cs typeface="Andika" panose="02000000000000000000" pitchFamily="2" charset="0"/>
              </a:rPr>
              <a:t> Primary School. The school is very modern. </a:t>
            </a:r>
            <a:endParaRPr lang="en-US" sz="3600" dirty="0">
              <a:latin typeface="Andika" panose="02000000000000000000" pitchFamily="2" charset="0"/>
              <a:ea typeface="Andika" panose="02000000000000000000" pitchFamily="2" charset="0"/>
              <a:cs typeface="Andika" panose="02000000000000000000" pitchFamily="2" charset="0"/>
            </a:endParaRPr>
          </a:p>
        </p:txBody>
      </p:sp>
    </p:spTree>
    <p:extLst>
      <p:ext uri="{BB962C8B-B14F-4D97-AF65-F5344CB8AC3E}">
        <p14:creationId xmlns:p14="http://schemas.microsoft.com/office/powerpoint/2010/main" val="121601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0E7C52DB-D8A2-4A4A-9955-54EC13DA42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705" cy="6858000"/>
          </a:xfrm>
          <a:prstGeom prst="rect">
            <a:avLst/>
          </a:prstGeom>
        </p:spPr>
      </p:pic>
      <p:sp>
        <p:nvSpPr>
          <p:cNvPr id="3" name="Rectangle 2">
            <a:extLst>
              <a:ext uri="{FF2B5EF4-FFF2-40B4-BE49-F238E27FC236}">
                <a16:creationId xmlns:a16="http://schemas.microsoft.com/office/drawing/2014/main" xmlns="" id="{67ACF4E2-874F-4E7E-A827-9A856AD909BE}"/>
              </a:ext>
            </a:extLst>
          </p:cNvPr>
          <p:cNvSpPr/>
          <p:nvPr/>
        </p:nvSpPr>
        <p:spPr>
          <a:xfrm>
            <a:off x="3435473" y="1414707"/>
            <a:ext cx="5529624" cy="2246769"/>
          </a:xfrm>
          <a:prstGeom prst="rect">
            <a:avLst/>
          </a:prstGeom>
          <a:noFill/>
        </p:spPr>
        <p:txBody>
          <a:bodyPr wrap="square" lIns="91440" tIns="45720" rIns="91440" bIns="45720">
            <a:spAutoFit/>
          </a:bodyPr>
          <a:lstStyle/>
          <a:p>
            <a:pPr algn="ctr"/>
            <a:r>
              <a:rPr lang="aa-ET" sz="2800" b="1" dirty="0">
                <a:ln w="13462">
                  <a:solidFill>
                    <a:schemeClr val="bg1"/>
                  </a:solidFill>
                  <a:prstDash val="solid"/>
                </a:ln>
                <a:solidFill>
                  <a:schemeClr val="bg1"/>
                </a:solidFill>
                <a:effectLst>
                  <a:outerShdw dist="38100" dir="2700000" algn="bl" rotWithShape="0">
                    <a:schemeClr val="accent5"/>
                  </a:outerShdw>
                </a:effectLst>
                <a:latin typeface="Andika" panose="02000000000000000000" pitchFamily="2" charset="0"/>
                <a:ea typeface="Andika" panose="02000000000000000000" pitchFamily="2" charset="0"/>
                <a:cs typeface="Andika" panose="02000000000000000000" pitchFamily="2" charset="0"/>
              </a:rPr>
              <a:t>St. Ignatius College</a:t>
            </a:r>
            <a:r>
              <a:rPr lang="en-GB" sz="2800" b="1" dirty="0">
                <a:ln w="13462">
                  <a:solidFill>
                    <a:schemeClr val="bg1"/>
                  </a:solidFill>
                  <a:prstDash val="solid"/>
                </a:ln>
                <a:solidFill>
                  <a:schemeClr val="bg1"/>
                </a:solidFill>
                <a:effectLst>
                  <a:outerShdw dist="38100" dir="2700000" algn="bl" rotWithShape="0">
                    <a:schemeClr val="accent5"/>
                  </a:outerShdw>
                </a:effectLst>
                <a:latin typeface="Andika" panose="02000000000000000000" pitchFamily="2" charset="0"/>
                <a:ea typeface="Andika" panose="02000000000000000000" pitchFamily="2" charset="0"/>
                <a:cs typeface="Andika" panose="02000000000000000000" pitchFamily="2" charset="0"/>
              </a:rPr>
              <a:t> – </a:t>
            </a:r>
            <a:r>
              <a:rPr lang="en-GB" sz="2800" b="1" dirty="0" err="1">
                <a:ln w="13462">
                  <a:solidFill>
                    <a:schemeClr val="bg1"/>
                  </a:solidFill>
                  <a:prstDash val="solid"/>
                </a:ln>
                <a:solidFill>
                  <a:schemeClr val="bg1"/>
                </a:solidFill>
                <a:effectLst>
                  <a:outerShdw dist="38100" dir="2700000" algn="bl" rotWithShape="0">
                    <a:schemeClr val="accent5"/>
                  </a:outerShdw>
                </a:effectLst>
                <a:latin typeface="Andika" panose="02000000000000000000" pitchFamily="2" charset="0"/>
                <a:ea typeface="Andika" panose="02000000000000000000" pitchFamily="2" charset="0"/>
                <a:cs typeface="Andika" panose="02000000000000000000" pitchFamily="2" charset="0"/>
              </a:rPr>
              <a:t>Siggiewi</a:t>
            </a:r>
            <a:r>
              <a:rPr lang="en-GB" sz="2800" b="1" dirty="0">
                <a:ln w="13462">
                  <a:solidFill>
                    <a:schemeClr val="bg1"/>
                  </a:solidFill>
                  <a:prstDash val="solid"/>
                </a:ln>
                <a:solidFill>
                  <a:schemeClr val="bg1"/>
                </a:solidFill>
                <a:effectLst>
                  <a:outerShdw dist="38100" dir="2700000" algn="bl" rotWithShape="0">
                    <a:schemeClr val="accent5"/>
                  </a:outerShdw>
                </a:effectLst>
                <a:latin typeface="Andika" panose="02000000000000000000" pitchFamily="2" charset="0"/>
                <a:ea typeface="Andika" panose="02000000000000000000" pitchFamily="2" charset="0"/>
                <a:cs typeface="Andika" panose="02000000000000000000" pitchFamily="2" charset="0"/>
              </a:rPr>
              <a:t> Primary School</a:t>
            </a:r>
            <a:endParaRPr lang="aa-ET" sz="2800" b="1" dirty="0">
              <a:ln w="13462">
                <a:solidFill>
                  <a:schemeClr val="bg1"/>
                </a:solidFill>
                <a:prstDash val="solid"/>
              </a:ln>
              <a:solidFill>
                <a:schemeClr val="bg1"/>
              </a:solidFill>
              <a:effectLst>
                <a:outerShdw dist="38100" dir="2700000" algn="bl" rotWithShape="0">
                  <a:schemeClr val="accent5"/>
                </a:outerShdw>
              </a:effectLst>
              <a:latin typeface="Andika" panose="02000000000000000000" pitchFamily="2" charset="0"/>
              <a:ea typeface="Andika" panose="02000000000000000000" pitchFamily="2" charset="0"/>
              <a:cs typeface="Andika" panose="02000000000000000000" pitchFamily="2" charset="0"/>
            </a:endParaRPr>
          </a:p>
          <a:p>
            <a:pPr algn="ctr"/>
            <a:endParaRPr lang="aa-ET" sz="2800" b="1" dirty="0">
              <a:ln w="13462">
                <a:solidFill>
                  <a:schemeClr val="bg1"/>
                </a:solidFill>
                <a:prstDash val="solid"/>
              </a:ln>
              <a:solidFill>
                <a:schemeClr val="bg1"/>
              </a:solidFill>
              <a:effectLst>
                <a:outerShdw dist="38100" dir="2700000" algn="bl" rotWithShape="0">
                  <a:schemeClr val="accent5"/>
                </a:outerShdw>
              </a:effectLst>
              <a:latin typeface="Andika" panose="02000000000000000000" pitchFamily="2" charset="0"/>
              <a:ea typeface="Andika" panose="02000000000000000000" pitchFamily="2" charset="0"/>
              <a:cs typeface="Andika" panose="02000000000000000000" pitchFamily="2" charset="0"/>
            </a:endParaRPr>
          </a:p>
          <a:p>
            <a:pPr algn="ctr"/>
            <a:r>
              <a:rPr lang="aa-ET" sz="2800" b="1" dirty="0">
                <a:ln w="13462">
                  <a:solidFill>
                    <a:schemeClr val="bg1"/>
                  </a:solidFill>
                  <a:prstDash val="solid"/>
                </a:ln>
                <a:solidFill>
                  <a:schemeClr val="bg1"/>
                </a:solidFill>
                <a:effectLst>
                  <a:outerShdw dist="38100" dir="2700000" algn="bl" rotWithShape="0">
                    <a:schemeClr val="accent5"/>
                  </a:outerShdw>
                </a:effectLst>
                <a:latin typeface="Andika" panose="02000000000000000000" pitchFamily="2" charset="0"/>
                <a:ea typeface="Andika" panose="02000000000000000000" pitchFamily="2" charset="0"/>
                <a:cs typeface="Andika" panose="02000000000000000000" pitchFamily="2" charset="0"/>
              </a:rPr>
              <a:t>Our school was originally inaugurated in 1951.</a:t>
            </a:r>
          </a:p>
        </p:txBody>
      </p:sp>
    </p:spTree>
    <p:extLst>
      <p:ext uri="{BB962C8B-B14F-4D97-AF65-F5344CB8AC3E}">
        <p14:creationId xmlns:p14="http://schemas.microsoft.com/office/powerpoint/2010/main" val="2852046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xmlns="" id="{53F29798-D584-4792-9B62-3F5F5C36D6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oup of people swimming in a pool of water&#10;&#10;Description automatically generated">
            <a:extLst>
              <a:ext uri="{FF2B5EF4-FFF2-40B4-BE49-F238E27FC236}">
                <a16:creationId xmlns:a16="http://schemas.microsoft.com/office/drawing/2014/main" xmlns="" id="{BFD6C012-814D-461C-8821-8926A96D7A36}"/>
              </a:ext>
            </a:extLst>
          </p:cNvPr>
          <p:cNvPicPr>
            <a:picLocks noChangeAspect="1"/>
          </p:cNvPicPr>
          <p:nvPr/>
        </p:nvPicPr>
        <p:blipFill>
          <a:blip r:embed="rId2"/>
          <a:stretch>
            <a:fillRect/>
          </a:stretch>
        </p:blipFill>
        <p:spPr>
          <a:xfrm>
            <a:off x="863600" y="1841500"/>
            <a:ext cx="3644900" cy="2159000"/>
          </a:xfrm>
          <a:prstGeom prst="round2DiagRect">
            <a:avLst>
              <a:gd name="adj1" fmla="val 16667"/>
              <a:gd name="adj2" fmla="val 0"/>
            </a:avLst>
          </a:prstGeom>
        </p:spPr>
      </p:pic>
      <p:sp>
        <p:nvSpPr>
          <p:cNvPr id="14" name="TextBox 13">
            <a:extLst>
              <a:ext uri="{FF2B5EF4-FFF2-40B4-BE49-F238E27FC236}">
                <a16:creationId xmlns:a16="http://schemas.microsoft.com/office/drawing/2014/main" xmlns="" id="{9A38519E-E2AB-4631-BEE4-7C158C87BAEF}"/>
              </a:ext>
            </a:extLst>
          </p:cNvPr>
          <p:cNvSpPr txBox="1"/>
          <p:nvPr/>
        </p:nvSpPr>
        <p:spPr>
          <a:xfrm>
            <a:off x="863600" y="3568700"/>
            <a:ext cx="3644900" cy="431800"/>
          </a:xfrm>
          <a:prstGeom prst="rect">
            <a:avLst/>
          </a:prstGeom>
          <a:solidFill>
            <a:srgbClr val="000000">
              <a:alpha val="50000"/>
            </a:srgbClr>
          </a:solidFill>
          <a:ln>
            <a:noFill/>
          </a:ln>
        </p:spPr>
        <p:txBody>
          <a:bodyPr wrap="square" rtlCol="0" anchor="ctr">
            <a:noAutofit/>
          </a:bodyPr>
          <a:lstStyle/>
          <a:p>
            <a:pPr algn="ctr">
              <a:spcAft>
                <a:spcPts val="600"/>
              </a:spcAft>
            </a:pPr>
            <a:r>
              <a:rPr lang="mt-MT" sz="1300" b="1">
                <a:solidFill>
                  <a:srgbClr val="FFFFFF"/>
                </a:solidFill>
                <a:latin typeface="Andika" panose="02000000000000000000" pitchFamily="2" charset="0"/>
                <a:ea typeface="Andika" panose="02000000000000000000" pitchFamily="2" charset="0"/>
                <a:cs typeface="Andika" panose="02000000000000000000" pitchFamily="2" charset="0"/>
              </a:rPr>
              <a:t>Swimming Pool</a:t>
            </a:r>
            <a:endParaRPr lang="en-GB" sz="1300" b="1">
              <a:solidFill>
                <a:srgbClr val="FFFFFF"/>
              </a:solidFill>
              <a:latin typeface="Andika" panose="02000000000000000000" pitchFamily="2" charset="0"/>
              <a:ea typeface="Andika" panose="02000000000000000000" pitchFamily="2" charset="0"/>
              <a:cs typeface="Andika" panose="02000000000000000000" pitchFamily="2" charset="0"/>
            </a:endParaRPr>
          </a:p>
        </p:txBody>
      </p:sp>
      <p:pic>
        <p:nvPicPr>
          <p:cNvPr id="7" name="Picture 6" descr="A group of people standing in a field&#10;&#10;Description automatically generated">
            <a:extLst>
              <a:ext uri="{FF2B5EF4-FFF2-40B4-BE49-F238E27FC236}">
                <a16:creationId xmlns:a16="http://schemas.microsoft.com/office/drawing/2014/main" xmlns="" id="{FB1906E1-B418-4E7C-9CA8-E1CDFD57968B}"/>
              </a:ext>
            </a:extLst>
          </p:cNvPr>
          <p:cNvPicPr>
            <a:picLocks noChangeAspect="1"/>
          </p:cNvPicPr>
          <p:nvPr/>
        </p:nvPicPr>
        <p:blipFill>
          <a:blip r:embed="rId3"/>
          <a:stretch>
            <a:fillRect/>
          </a:stretch>
        </p:blipFill>
        <p:spPr>
          <a:xfrm>
            <a:off x="863600" y="4076700"/>
            <a:ext cx="3644900" cy="2197100"/>
          </a:xfrm>
          <a:prstGeom prst="round2DiagRect">
            <a:avLst>
              <a:gd name="adj1" fmla="val 16667"/>
              <a:gd name="adj2" fmla="val 0"/>
            </a:avLst>
          </a:prstGeom>
        </p:spPr>
      </p:pic>
      <p:sp>
        <p:nvSpPr>
          <p:cNvPr id="15" name="TextBox 14">
            <a:extLst>
              <a:ext uri="{FF2B5EF4-FFF2-40B4-BE49-F238E27FC236}">
                <a16:creationId xmlns:a16="http://schemas.microsoft.com/office/drawing/2014/main" xmlns="" id="{738CC9E6-A8B8-4B28-8504-3D3D14B4920B}"/>
              </a:ext>
            </a:extLst>
          </p:cNvPr>
          <p:cNvSpPr txBox="1"/>
          <p:nvPr/>
        </p:nvSpPr>
        <p:spPr>
          <a:xfrm>
            <a:off x="863600" y="5842000"/>
            <a:ext cx="3644900" cy="431800"/>
          </a:xfrm>
          <a:prstGeom prst="rect">
            <a:avLst/>
          </a:prstGeom>
          <a:solidFill>
            <a:srgbClr val="000000">
              <a:alpha val="50000"/>
            </a:srgbClr>
          </a:solidFill>
          <a:ln>
            <a:noFill/>
          </a:ln>
        </p:spPr>
        <p:txBody>
          <a:bodyPr wrap="square" rtlCol="0" anchor="ctr">
            <a:noAutofit/>
          </a:bodyPr>
          <a:lstStyle/>
          <a:p>
            <a:pPr algn="ctr">
              <a:spcAft>
                <a:spcPts val="600"/>
              </a:spcAft>
            </a:pPr>
            <a:r>
              <a:rPr lang="mt-MT" sz="1300" b="1">
                <a:solidFill>
                  <a:srgbClr val="FFFFFF"/>
                </a:solidFill>
                <a:latin typeface="Andika" panose="02000000000000000000" pitchFamily="2" charset="0"/>
                <a:ea typeface="Andika" panose="02000000000000000000" pitchFamily="2" charset="0"/>
                <a:cs typeface="Andika" panose="02000000000000000000" pitchFamily="2" charset="0"/>
              </a:rPr>
              <a:t>Playground</a:t>
            </a:r>
            <a:endParaRPr lang="en-GB" sz="1300" b="1">
              <a:solidFill>
                <a:srgbClr val="FFFFFF"/>
              </a:solidFill>
              <a:latin typeface="Andika" panose="02000000000000000000" pitchFamily="2" charset="0"/>
              <a:ea typeface="Andika" panose="02000000000000000000" pitchFamily="2" charset="0"/>
              <a:cs typeface="Andika" panose="02000000000000000000" pitchFamily="2" charset="0"/>
            </a:endParaRPr>
          </a:p>
        </p:txBody>
      </p:sp>
      <p:pic>
        <p:nvPicPr>
          <p:cNvPr id="5" name="Picture 4" descr="A crowd of people in a room&#10;&#10;Description automatically generated">
            <a:extLst>
              <a:ext uri="{FF2B5EF4-FFF2-40B4-BE49-F238E27FC236}">
                <a16:creationId xmlns:a16="http://schemas.microsoft.com/office/drawing/2014/main" xmlns="" id="{83C28EE6-0F93-4779-BD12-F46809846111}"/>
              </a:ext>
            </a:extLst>
          </p:cNvPr>
          <p:cNvPicPr>
            <a:picLocks noChangeAspect="1"/>
          </p:cNvPicPr>
          <p:nvPr/>
        </p:nvPicPr>
        <p:blipFill>
          <a:blip r:embed="rId4"/>
          <a:stretch>
            <a:fillRect/>
          </a:stretch>
        </p:blipFill>
        <p:spPr>
          <a:xfrm>
            <a:off x="4597400" y="1841500"/>
            <a:ext cx="6705600" cy="4445000"/>
          </a:xfrm>
          <a:prstGeom prst="round2DiagRect">
            <a:avLst>
              <a:gd name="adj1" fmla="val 16667"/>
              <a:gd name="adj2" fmla="val 0"/>
            </a:avLst>
          </a:prstGeom>
        </p:spPr>
      </p:pic>
      <p:sp>
        <p:nvSpPr>
          <p:cNvPr id="10" name="TextBox 9">
            <a:extLst>
              <a:ext uri="{FF2B5EF4-FFF2-40B4-BE49-F238E27FC236}">
                <a16:creationId xmlns:a16="http://schemas.microsoft.com/office/drawing/2014/main" xmlns="" id="{CEF09487-70B3-4388-8CEE-BB53938665D9}"/>
              </a:ext>
            </a:extLst>
          </p:cNvPr>
          <p:cNvSpPr txBox="1"/>
          <p:nvPr/>
        </p:nvSpPr>
        <p:spPr>
          <a:xfrm>
            <a:off x="4597400" y="5842000"/>
            <a:ext cx="6705600" cy="431800"/>
          </a:xfrm>
          <a:prstGeom prst="rect">
            <a:avLst/>
          </a:prstGeom>
          <a:solidFill>
            <a:srgbClr val="000000">
              <a:alpha val="50000"/>
            </a:srgbClr>
          </a:solidFill>
          <a:ln>
            <a:noFill/>
          </a:ln>
        </p:spPr>
        <p:txBody>
          <a:bodyPr wrap="square" rtlCol="0" anchor="ctr">
            <a:noAutofit/>
          </a:bodyPr>
          <a:lstStyle/>
          <a:p>
            <a:pPr algn="ctr">
              <a:spcAft>
                <a:spcPts val="600"/>
              </a:spcAft>
            </a:pPr>
            <a:r>
              <a:rPr lang="mt-MT" sz="1300" b="1">
                <a:solidFill>
                  <a:srgbClr val="FFFFFF"/>
                </a:solidFill>
                <a:latin typeface="Andika" panose="02000000000000000000" pitchFamily="2" charset="0"/>
                <a:ea typeface="Andika" panose="02000000000000000000" pitchFamily="2" charset="0"/>
                <a:cs typeface="Andika" panose="02000000000000000000" pitchFamily="2" charset="0"/>
              </a:rPr>
              <a:t>School Hall</a:t>
            </a:r>
            <a:endParaRPr lang="en-GB" sz="1300" b="1">
              <a:solidFill>
                <a:srgbClr val="FFFFFF"/>
              </a:solidFill>
              <a:latin typeface="Andika" panose="02000000000000000000" pitchFamily="2" charset="0"/>
              <a:ea typeface="Andika" panose="02000000000000000000" pitchFamily="2" charset="0"/>
              <a:cs typeface="Andika" panose="02000000000000000000" pitchFamily="2" charset="0"/>
            </a:endParaRPr>
          </a:p>
        </p:txBody>
      </p:sp>
      <p:sp>
        <p:nvSpPr>
          <p:cNvPr id="2" name="Title 1">
            <a:extLst>
              <a:ext uri="{FF2B5EF4-FFF2-40B4-BE49-F238E27FC236}">
                <a16:creationId xmlns:a16="http://schemas.microsoft.com/office/drawing/2014/main" xmlns="" id="{92C9295F-E638-4F61-AFE2-CF3E40556031}"/>
              </a:ext>
            </a:extLst>
          </p:cNvPr>
          <p:cNvSpPr>
            <a:spLocks noGrp="1"/>
          </p:cNvSpPr>
          <p:nvPr>
            <p:ph type="title"/>
          </p:nvPr>
        </p:nvSpPr>
        <p:spPr>
          <a:xfrm>
            <a:off x="838200" y="69575"/>
            <a:ext cx="10515600" cy="1621114"/>
          </a:xfrm>
        </p:spPr>
        <p:txBody>
          <a:bodyPr vert="horz" lIns="91440" tIns="45720" rIns="91440" bIns="45720" rtlCol="0" anchor="ctr">
            <a:normAutofit/>
          </a:bodyPr>
          <a:lstStyle/>
          <a:p>
            <a:pPr algn="just">
              <a:lnSpc>
                <a:spcPct val="150000"/>
              </a:lnSpc>
            </a:pPr>
            <a:r>
              <a:rPr lang="en-US" sz="1800" dirty="0">
                <a:effectLst/>
                <a:latin typeface="Andika" panose="02000000000000000000" pitchFamily="2" charset="0"/>
                <a:ea typeface="Andika" panose="02000000000000000000" pitchFamily="2" charset="0"/>
                <a:cs typeface="Andika" panose="02000000000000000000" pitchFamily="2" charset="0"/>
              </a:rPr>
              <a:t>It has a large playground with synthetic turf, a swimming pool and a large hall where we usually do concerts and special assemblies</a:t>
            </a:r>
            <a:r>
              <a:rPr lang="en-US" sz="1800" dirty="0">
                <a:latin typeface="Andika" panose="02000000000000000000" pitchFamily="2" charset="0"/>
                <a:ea typeface="Andika" panose="02000000000000000000" pitchFamily="2" charset="0"/>
                <a:cs typeface="Andika" panose="02000000000000000000" pitchFamily="2" charset="0"/>
              </a:rPr>
              <a:t>. </a:t>
            </a:r>
            <a:r>
              <a:rPr lang="en-US" sz="1800" dirty="0">
                <a:effectLst/>
                <a:latin typeface="Andika" panose="02000000000000000000" pitchFamily="2" charset="0"/>
                <a:ea typeface="Andika" panose="02000000000000000000" pitchFamily="2" charset="0"/>
                <a:cs typeface="Andika" panose="02000000000000000000" pitchFamily="2" charset="0"/>
              </a:rPr>
              <a:t>However, this year we cannot use it because of the pandemic situation </a:t>
            </a:r>
            <a:r>
              <a:rPr lang="en-US" sz="1800" dirty="0">
                <a:effectLst/>
                <a:latin typeface="Andika" panose="02000000000000000000" pitchFamily="2" charset="0"/>
                <a:ea typeface="Andika" panose="02000000000000000000" pitchFamily="2" charset="0"/>
                <a:cs typeface="Andika" panose="02000000000000000000" pitchFamily="2" charset="0"/>
                <a:sym typeface="Segoe UI Emoji" panose="020B0502040204020203" pitchFamily="34" charset="0"/>
              </a:rPr>
              <a:t>☹</a:t>
            </a:r>
            <a:r>
              <a:rPr lang="en-US" sz="1800" dirty="0">
                <a:effectLst/>
                <a:latin typeface="Andika" panose="02000000000000000000" pitchFamily="2" charset="0"/>
                <a:ea typeface="Andika" panose="02000000000000000000" pitchFamily="2" charset="0"/>
                <a:cs typeface="Andika" panose="02000000000000000000" pitchFamily="2" charset="0"/>
              </a:rPr>
              <a:t>. </a:t>
            </a:r>
            <a:endParaRPr lang="en-US" sz="1800" dirty="0">
              <a:latin typeface="Andika" panose="02000000000000000000" pitchFamily="2" charset="0"/>
              <a:ea typeface="Andika" panose="02000000000000000000" pitchFamily="2" charset="0"/>
              <a:cs typeface="Andika" panose="02000000000000000000" pitchFamily="2" charset="0"/>
            </a:endParaRPr>
          </a:p>
        </p:txBody>
      </p:sp>
    </p:spTree>
    <p:extLst>
      <p:ext uri="{BB962C8B-B14F-4D97-AF65-F5344CB8AC3E}">
        <p14:creationId xmlns:p14="http://schemas.microsoft.com/office/powerpoint/2010/main" val="53455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xmlns="" id="{16C5FA50-8D52-4617-AF91-5C7B1C8352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486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92C9295F-E638-4F61-AFE2-CF3E40556031}"/>
              </a:ext>
            </a:extLst>
          </p:cNvPr>
          <p:cNvSpPr>
            <a:spLocks noGrp="1"/>
          </p:cNvSpPr>
          <p:nvPr>
            <p:ph type="title"/>
          </p:nvPr>
        </p:nvSpPr>
        <p:spPr>
          <a:xfrm>
            <a:off x="8864686" y="888956"/>
            <a:ext cx="3084998" cy="4794567"/>
          </a:xfrm>
        </p:spPr>
        <p:txBody>
          <a:bodyPr vert="horz" lIns="91440" tIns="45720" rIns="91440" bIns="45720" rtlCol="0" anchor="ctr">
            <a:normAutofit fontScale="90000"/>
          </a:bodyPr>
          <a:lstStyle/>
          <a:p>
            <a:pPr algn="ctr">
              <a:lnSpc>
                <a:spcPct val="150000"/>
              </a:lnSpc>
            </a:pPr>
            <a:r>
              <a:rPr lang="en-US" sz="3300" dirty="0">
                <a:solidFill>
                  <a:srgbClr val="FFFFFF"/>
                </a:solidFill>
                <a:effectLst/>
                <a:latin typeface="Andika" panose="02000000000000000000" pitchFamily="2" charset="0"/>
                <a:ea typeface="Andika" panose="02000000000000000000" pitchFamily="2" charset="0"/>
                <a:cs typeface="Andika" panose="02000000000000000000" pitchFamily="2" charset="0"/>
              </a:rPr>
              <a:t>The school hosts approximately 550 pupils between kindergarten and primary classes.  </a:t>
            </a:r>
            <a:endParaRPr lang="en-US" sz="3300" dirty="0">
              <a:solidFill>
                <a:srgbClr val="FFFFFF"/>
              </a:solidFill>
              <a:latin typeface="Andika" panose="02000000000000000000" pitchFamily="2" charset="0"/>
              <a:ea typeface="Andika" panose="02000000000000000000" pitchFamily="2" charset="0"/>
              <a:cs typeface="Andika" panose="02000000000000000000" pitchFamily="2" charset="0"/>
            </a:endParaRPr>
          </a:p>
        </p:txBody>
      </p:sp>
      <p:sp>
        <p:nvSpPr>
          <p:cNvPr id="15" name="Rounded Rectangle 9">
            <a:extLst>
              <a:ext uri="{FF2B5EF4-FFF2-40B4-BE49-F238E27FC236}">
                <a16:creationId xmlns:a16="http://schemas.microsoft.com/office/drawing/2014/main" xmlns="" id="{E223798C-12AD-4B0C-A50C-D676347D67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om with a lot of graffiti&#10;&#10;Description automatically generated">
            <a:extLst>
              <a:ext uri="{FF2B5EF4-FFF2-40B4-BE49-F238E27FC236}">
                <a16:creationId xmlns:a16="http://schemas.microsoft.com/office/drawing/2014/main" xmlns="" id="{3CC0DF7D-9650-41E5-A5AD-8FFF56FF516B}"/>
              </a:ext>
            </a:extLst>
          </p:cNvPr>
          <p:cNvPicPr>
            <a:picLocks noChangeAspect="1"/>
          </p:cNvPicPr>
          <p:nvPr/>
        </p:nvPicPr>
        <p:blipFill rotWithShape="1">
          <a:blip r:embed="rId2"/>
          <a:srcRect b="3440"/>
          <a:stretch/>
        </p:blipFill>
        <p:spPr>
          <a:xfrm>
            <a:off x="976251" y="942538"/>
            <a:ext cx="7163222" cy="4808332"/>
          </a:xfrm>
          <a:prstGeom prst="rect">
            <a:avLst/>
          </a:prstGeom>
          <a:effectLst/>
        </p:spPr>
      </p:pic>
    </p:spTree>
    <p:extLst>
      <p:ext uri="{BB962C8B-B14F-4D97-AF65-F5344CB8AC3E}">
        <p14:creationId xmlns:p14="http://schemas.microsoft.com/office/powerpoint/2010/main" val="1260837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F9F8E51-65BB-4220-80FA-F3FFA05736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40676" cy="6873980"/>
          </a:xfrm>
          <a:prstGeom prst="rect">
            <a:avLst/>
          </a:prstGeom>
        </p:spPr>
      </p:pic>
      <p:pic>
        <p:nvPicPr>
          <p:cNvPr id="5" name="Picture 4">
            <a:extLst>
              <a:ext uri="{FF2B5EF4-FFF2-40B4-BE49-F238E27FC236}">
                <a16:creationId xmlns:a16="http://schemas.microsoft.com/office/drawing/2014/main" xmlns="" id="{9228C536-F6B8-4041-A974-D13AC1713F2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8260"/>
          <a:stretch/>
        </p:blipFill>
        <p:spPr>
          <a:xfrm>
            <a:off x="4740676" y="0"/>
            <a:ext cx="7451324" cy="6858000"/>
          </a:xfrm>
          <a:prstGeom prst="rect">
            <a:avLst/>
          </a:prstGeom>
        </p:spPr>
      </p:pic>
      <p:sp>
        <p:nvSpPr>
          <p:cNvPr id="6" name="Rectangle 5">
            <a:extLst>
              <a:ext uri="{FF2B5EF4-FFF2-40B4-BE49-F238E27FC236}">
                <a16:creationId xmlns:a16="http://schemas.microsoft.com/office/drawing/2014/main" xmlns="" id="{28B0733E-078F-4433-83B4-3475260159E3}"/>
              </a:ext>
            </a:extLst>
          </p:cNvPr>
          <p:cNvSpPr/>
          <p:nvPr/>
        </p:nvSpPr>
        <p:spPr>
          <a:xfrm>
            <a:off x="4868854" y="4303455"/>
            <a:ext cx="7403977" cy="2554545"/>
          </a:xfrm>
          <a:prstGeom prst="rect">
            <a:avLst/>
          </a:prstGeom>
          <a:noFill/>
        </p:spPr>
        <p:txBody>
          <a:bodyPr wrap="square" lIns="91440" tIns="45720" rIns="91440" bIns="45720">
            <a:spAutoFit/>
          </a:bodyPr>
          <a:lstStyle/>
          <a:p>
            <a:pPr algn="ctr"/>
            <a:r>
              <a:rPr lang="aa-ET"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ndika" panose="02000000000000000000" pitchFamily="2" charset="0"/>
                <a:ea typeface="Andika" panose="02000000000000000000" pitchFamily="2" charset="0"/>
                <a:cs typeface="Andika" panose="02000000000000000000" pitchFamily="2" charset="0"/>
              </a:rPr>
              <a:t>The primary subjects are Maltese, English, Mathematics, Science,</a:t>
            </a:r>
          </a:p>
          <a:p>
            <a:pPr algn="ctr"/>
            <a:r>
              <a:rPr lang="aa-ET"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ndika" panose="02000000000000000000" pitchFamily="2" charset="0"/>
                <a:ea typeface="Andika" panose="02000000000000000000" pitchFamily="2" charset="0"/>
                <a:cs typeface="Andika" panose="02000000000000000000" pitchFamily="2" charset="0"/>
              </a:rPr>
              <a:t>Religion and Social Studies.</a:t>
            </a:r>
          </a:p>
        </p:txBody>
      </p:sp>
    </p:spTree>
    <p:extLst>
      <p:ext uri="{BB962C8B-B14F-4D97-AF65-F5344CB8AC3E}">
        <p14:creationId xmlns:p14="http://schemas.microsoft.com/office/powerpoint/2010/main" val="4247937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16BB195-80D1-46C1-9928-EF2583D8BC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xmlns="" id="{469355DD-C86E-4162-897B-87C20242140D}"/>
              </a:ext>
            </a:extLst>
          </p:cNvPr>
          <p:cNvSpPr/>
          <p:nvPr/>
        </p:nvSpPr>
        <p:spPr>
          <a:xfrm>
            <a:off x="0" y="-102910"/>
            <a:ext cx="7832035" cy="6960909"/>
          </a:xfrm>
          <a:prstGeom prst="rect">
            <a:avLst/>
          </a:prstGeom>
          <a:noFill/>
        </p:spPr>
        <p:txBody>
          <a:bodyPr wrap="square" lIns="91440" tIns="45720" rIns="91440" bIns="45720">
            <a:spAutoFit/>
          </a:bodyPr>
          <a:lstStyle/>
          <a:p>
            <a:pPr algn="ctr">
              <a:lnSpc>
                <a:spcPct val="200000"/>
              </a:lnSpc>
            </a:pPr>
            <a:r>
              <a:rPr lang="aa-ET" sz="2800" b="1" dirty="0">
                <a:ln w="13462">
                  <a:solidFill>
                    <a:schemeClr val="bg1"/>
                  </a:solidFill>
                  <a:prstDash val="solid"/>
                </a:ln>
                <a:solidFill>
                  <a:schemeClr val="bg1"/>
                </a:solidFill>
                <a:latin typeface="Andika" panose="02000000000000000000" pitchFamily="2" charset="0"/>
                <a:ea typeface="Andika" panose="02000000000000000000" pitchFamily="2" charset="0"/>
                <a:cs typeface="Andika" panose="02000000000000000000" pitchFamily="2" charset="0"/>
              </a:rPr>
              <a:t>Other subjects are Arts &amp; Crafts, Music, Drama, Information Technology, Physical Education, Personal and Social Development and Thinking Skills.</a:t>
            </a:r>
            <a:endParaRPr lang="en-GB" sz="2800" b="1" dirty="0">
              <a:ln w="13462">
                <a:solidFill>
                  <a:schemeClr val="bg1"/>
                </a:solidFill>
                <a:prstDash val="solid"/>
              </a:ln>
              <a:solidFill>
                <a:schemeClr val="bg1"/>
              </a:solidFill>
              <a:latin typeface="Andika" panose="02000000000000000000" pitchFamily="2" charset="0"/>
              <a:ea typeface="Andika" panose="02000000000000000000" pitchFamily="2" charset="0"/>
              <a:cs typeface="Andika" panose="02000000000000000000" pitchFamily="2" charset="0"/>
            </a:endParaRPr>
          </a:p>
          <a:p>
            <a:pPr algn="ctr">
              <a:lnSpc>
                <a:spcPct val="200000"/>
              </a:lnSpc>
            </a:pPr>
            <a:endParaRPr lang="aa-ET" sz="2800" b="1" dirty="0">
              <a:ln w="13462">
                <a:solidFill>
                  <a:schemeClr val="bg1"/>
                </a:solidFill>
                <a:prstDash val="solid"/>
              </a:ln>
              <a:solidFill>
                <a:schemeClr val="bg1"/>
              </a:solidFill>
              <a:latin typeface="Andika" panose="02000000000000000000" pitchFamily="2" charset="0"/>
              <a:ea typeface="Andika" panose="02000000000000000000" pitchFamily="2" charset="0"/>
              <a:cs typeface="Andika" panose="02000000000000000000" pitchFamily="2" charset="0"/>
            </a:endParaRPr>
          </a:p>
          <a:p>
            <a:pPr algn="ctr">
              <a:lnSpc>
                <a:spcPct val="200000"/>
              </a:lnSpc>
            </a:pPr>
            <a:r>
              <a:rPr lang="aa-ET" sz="2800" b="1" dirty="0">
                <a:ln w="13462">
                  <a:solidFill>
                    <a:schemeClr val="bg1"/>
                  </a:solidFill>
                  <a:prstDash val="solid"/>
                </a:ln>
                <a:solidFill>
                  <a:schemeClr val="bg1"/>
                </a:solidFill>
                <a:latin typeface="Andika" panose="02000000000000000000" pitchFamily="2" charset="0"/>
                <a:ea typeface="Andika" panose="02000000000000000000" pitchFamily="2" charset="0"/>
                <a:cs typeface="Andika" panose="02000000000000000000" pitchFamily="2" charset="0"/>
              </a:rPr>
              <a:t>Other support is given through guidance sessions, complementary education and nurture class.</a:t>
            </a:r>
          </a:p>
        </p:txBody>
      </p:sp>
    </p:spTree>
    <p:extLst>
      <p:ext uri="{BB962C8B-B14F-4D97-AF65-F5344CB8AC3E}">
        <p14:creationId xmlns:p14="http://schemas.microsoft.com/office/powerpoint/2010/main" val="1758603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8DDA986-B6EE-4642-AC60-0490373E69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80B62878-12EF-4E97-A284-47BAFC30DA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6D79188D-1ED5-4705-B8C7-5D6FB7670A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20C70B2-ABA3-49C5-BE80-AC713C47B93D}"/>
              </a:ext>
            </a:extLst>
          </p:cNvPr>
          <p:cNvSpPr>
            <a:spLocks noGrp="1"/>
          </p:cNvSpPr>
          <p:nvPr>
            <p:ph type="title"/>
          </p:nvPr>
        </p:nvSpPr>
        <p:spPr>
          <a:xfrm>
            <a:off x="1616054" y="685800"/>
            <a:ext cx="8959893" cy="888360"/>
          </a:xfrm>
        </p:spPr>
        <p:txBody>
          <a:bodyPr anchor="b">
            <a:normAutofit/>
          </a:bodyPr>
          <a:lstStyle/>
          <a:p>
            <a:pPr algn="ctr"/>
            <a:r>
              <a:rPr lang="en-US" sz="4000" dirty="0">
                <a:solidFill>
                  <a:schemeClr val="tx1">
                    <a:lumMod val="65000"/>
                    <a:lumOff val="35000"/>
                  </a:schemeClr>
                </a:solidFill>
                <a:latin typeface="Arial"/>
                <a:cs typeface="Arial"/>
              </a:rPr>
              <a:t>School profile</a:t>
            </a:r>
          </a:p>
        </p:txBody>
      </p:sp>
      <p:sp>
        <p:nvSpPr>
          <p:cNvPr id="3" name="Content Placeholder 2">
            <a:extLst>
              <a:ext uri="{FF2B5EF4-FFF2-40B4-BE49-F238E27FC236}">
                <a16:creationId xmlns:a16="http://schemas.microsoft.com/office/drawing/2014/main" xmlns="" id="{2C06C321-5632-4016-97AE-6E50F9F4315C}"/>
              </a:ext>
            </a:extLst>
          </p:cNvPr>
          <p:cNvSpPr>
            <a:spLocks noGrp="1"/>
          </p:cNvSpPr>
          <p:nvPr>
            <p:ph idx="1"/>
          </p:nvPr>
        </p:nvSpPr>
        <p:spPr>
          <a:xfrm>
            <a:off x="695513" y="1739348"/>
            <a:ext cx="10800972" cy="4432852"/>
          </a:xfrm>
        </p:spPr>
        <p:txBody>
          <a:bodyPr anchor="t">
            <a:normAutofit fontScale="92500" lnSpcReduction="10000"/>
          </a:bodyPr>
          <a:lstStyle/>
          <a:p>
            <a:pPr algn="just">
              <a:lnSpc>
                <a:spcPct val="210000"/>
              </a:lnSpc>
            </a:pPr>
            <a:r>
              <a:rPr lang="en-US" sz="2400" dirty="0" err="1">
                <a:solidFill>
                  <a:schemeClr val="tx1">
                    <a:lumMod val="65000"/>
                    <a:lumOff val="35000"/>
                  </a:schemeClr>
                </a:solidFill>
                <a:latin typeface="Arial"/>
                <a:cs typeface="Arial"/>
              </a:rPr>
              <a:t>Siggiewi</a:t>
            </a:r>
            <a:r>
              <a:rPr lang="en-US" sz="2400" dirty="0">
                <a:solidFill>
                  <a:schemeClr val="tx1">
                    <a:lumMod val="65000"/>
                    <a:lumOff val="35000"/>
                  </a:schemeClr>
                </a:solidFill>
                <a:latin typeface="Arial"/>
                <a:cs typeface="Arial"/>
              </a:rPr>
              <a:t> primary was previously located in the new building hosting the Local Council and other offices at the village square.</a:t>
            </a:r>
          </a:p>
          <a:p>
            <a:pPr algn="just">
              <a:lnSpc>
                <a:spcPct val="210000"/>
              </a:lnSpc>
            </a:pPr>
            <a:r>
              <a:rPr lang="en-US" sz="2400" dirty="0">
                <a:solidFill>
                  <a:schemeClr val="tx1">
                    <a:lumMod val="65000"/>
                    <a:lumOff val="35000"/>
                  </a:schemeClr>
                </a:solidFill>
                <a:latin typeface="Arial"/>
                <a:cs typeface="Arial"/>
              </a:rPr>
              <a:t>The present school was built as a primary and a girl's secondary school but later it began to host kindergarten and primary pupils. </a:t>
            </a:r>
            <a:endParaRPr lang="en-US" sz="2400" dirty="0">
              <a:solidFill>
                <a:schemeClr val="tx1">
                  <a:lumMod val="65000"/>
                  <a:lumOff val="35000"/>
                </a:schemeClr>
              </a:solidFill>
              <a:latin typeface="Gill Sans MT" panose="020B0502020104020203"/>
              <a:cs typeface="Arial"/>
            </a:endParaRPr>
          </a:p>
          <a:p>
            <a:pPr algn="just">
              <a:lnSpc>
                <a:spcPct val="210000"/>
              </a:lnSpc>
            </a:pPr>
            <a:r>
              <a:rPr lang="en-US" sz="2400" dirty="0">
                <a:solidFill>
                  <a:schemeClr val="tx1">
                    <a:lumMod val="65000"/>
                    <a:lumOff val="35000"/>
                  </a:schemeClr>
                </a:solidFill>
                <a:latin typeface="Arial"/>
                <a:cs typeface="Arial"/>
              </a:rPr>
              <a:t>In the year 2000 the school was name after Patri </a:t>
            </a:r>
            <a:r>
              <a:rPr lang="en-US" sz="2400" dirty="0" err="1">
                <a:solidFill>
                  <a:schemeClr val="tx1">
                    <a:lumMod val="65000"/>
                    <a:lumOff val="35000"/>
                  </a:schemeClr>
                </a:solidFill>
                <a:latin typeface="Arial"/>
                <a:cs typeface="Arial"/>
              </a:rPr>
              <a:t>Guze</a:t>
            </a:r>
            <a:r>
              <a:rPr lang="en-US" sz="2400" dirty="0">
                <a:solidFill>
                  <a:schemeClr val="tx1">
                    <a:lumMod val="65000"/>
                    <a:lumOff val="35000"/>
                  </a:schemeClr>
                </a:solidFill>
                <a:latin typeface="Arial"/>
                <a:cs typeface="Arial"/>
              </a:rPr>
              <a:t>' Delia, a Maltese poet, and a statue was recently built next to the school hall.</a:t>
            </a:r>
          </a:p>
        </p:txBody>
      </p:sp>
    </p:spTree>
    <p:extLst>
      <p:ext uri="{BB962C8B-B14F-4D97-AF65-F5344CB8AC3E}">
        <p14:creationId xmlns:p14="http://schemas.microsoft.com/office/powerpoint/2010/main" val="4236872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DA876B-6E86-4174-8DCB-27C8A88A968B}"/>
              </a:ext>
            </a:extLst>
          </p:cNvPr>
          <p:cNvSpPr>
            <a:spLocks noGrp="1"/>
          </p:cNvSpPr>
          <p:nvPr>
            <p:ph type="ctrTitle"/>
          </p:nvPr>
        </p:nvSpPr>
        <p:spPr>
          <a:xfrm>
            <a:off x="1164113" y="367749"/>
            <a:ext cx="5068568" cy="1321904"/>
          </a:xfrm>
        </p:spPr>
        <p:txBody>
          <a:bodyPr>
            <a:normAutofit/>
          </a:bodyPr>
          <a:lstStyle/>
          <a:p>
            <a:r>
              <a:rPr lang="en-GB" sz="6000">
                <a:solidFill>
                  <a:srgbClr val="FF0000"/>
                </a:solidFill>
                <a:latin typeface="Andika" panose="02000000000000000000" pitchFamily="2" charset="0"/>
                <a:ea typeface="Andika" panose="02000000000000000000" pitchFamily="2" charset="0"/>
                <a:cs typeface="Andika" panose="02000000000000000000" pitchFamily="2" charset="0"/>
              </a:rPr>
              <a:t>S</a:t>
            </a:r>
            <a:r>
              <a:rPr lang="en-GB" sz="6000">
                <a:solidFill>
                  <a:srgbClr val="FFC000"/>
                </a:solidFill>
                <a:latin typeface="Andika" panose="02000000000000000000" pitchFamily="2" charset="0"/>
                <a:ea typeface="Andika" panose="02000000000000000000" pitchFamily="2" charset="0"/>
                <a:cs typeface="Andika" panose="02000000000000000000" pitchFamily="2" charset="0"/>
              </a:rPr>
              <a:t>I</a:t>
            </a:r>
            <a:r>
              <a:rPr lang="en-GB" sz="6000">
                <a:solidFill>
                  <a:srgbClr val="FF0000"/>
                </a:solidFill>
                <a:latin typeface="Andika" panose="02000000000000000000" pitchFamily="2" charset="0"/>
                <a:ea typeface="Andika" panose="02000000000000000000" pitchFamily="2" charset="0"/>
                <a:cs typeface="Andika" panose="02000000000000000000" pitchFamily="2" charset="0"/>
              </a:rPr>
              <a:t>Ġ</a:t>
            </a:r>
            <a:r>
              <a:rPr lang="en-GB" sz="6000">
                <a:solidFill>
                  <a:srgbClr val="FFC000"/>
                </a:solidFill>
                <a:latin typeface="Andika" panose="02000000000000000000" pitchFamily="2" charset="0"/>
                <a:ea typeface="Andika" panose="02000000000000000000" pitchFamily="2" charset="0"/>
                <a:cs typeface="Andika" panose="02000000000000000000" pitchFamily="2" charset="0"/>
              </a:rPr>
              <a:t>Ġ</a:t>
            </a:r>
            <a:r>
              <a:rPr lang="en-GB" sz="6000">
                <a:solidFill>
                  <a:srgbClr val="FF0000"/>
                </a:solidFill>
                <a:latin typeface="Andika" panose="02000000000000000000" pitchFamily="2" charset="0"/>
                <a:ea typeface="Andika" panose="02000000000000000000" pitchFamily="2" charset="0"/>
                <a:cs typeface="Andika" panose="02000000000000000000" pitchFamily="2" charset="0"/>
              </a:rPr>
              <a:t>I</a:t>
            </a:r>
            <a:r>
              <a:rPr lang="en-GB" sz="6000">
                <a:solidFill>
                  <a:srgbClr val="FFC000"/>
                </a:solidFill>
                <a:latin typeface="Andika" panose="02000000000000000000" pitchFamily="2" charset="0"/>
                <a:ea typeface="Andika" panose="02000000000000000000" pitchFamily="2" charset="0"/>
                <a:cs typeface="Andika" panose="02000000000000000000" pitchFamily="2" charset="0"/>
              </a:rPr>
              <a:t>E</a:t>
            </a:r>
            <a:r>
              <a:rPr lang="en-GB" sz="6000">
                <a:solidFill>
                  <a:srgbClr val="FF0000"/>
                </a:solidFill>
                <a:latin typeface="Andika" panose="02000000000000000000" pitchFamily="2" charset="0"/>
                <a:ea typeface="Andika" panose="02000000000000000000" pitchFamily="2" charset="0"/>
                <a:cs typeface="Andika" panose="02000000000000000000" pitchFamily="2" charset="0"/>
              </a:rPr>
              <a:t>W</a:t>
            </a:r>
            <a:r>
              <a:rPr lang="en-GB" sz="6000">
                <a:solidFill>
                  <a:srgbClr val="FFC000"/>
                </a:solidFill>
                <a:latin typeface="Andika" panose="02000000000000000000" pitchFamily="2" charset="0"/>
                <a:ea typeface="Andika" panose="02000000000000000000" pitchFamily="2" charset="0"/>
                <a:cs typeface="Andika" panose="02000000000000000000" pitchFamily="2" charset="0"/>
              </a:rPr>
              <a:t>I</a:t>
            </a:r>
            <a:endParaRPr lang="aa-ET" sz="6000" dirty="0">
              <a:solidFill>
                <a:srgbClr val="FFC000"/>
              </a:solidFill>
              <a:latin typeface="Andika" panose="02000000000000000000" pitchFamily="2" charset="0"/>
              <a:ea typeface="Andika" panose="02000000000000000000" pitchFamily="2" charset="0"/>
              <a:cs typeface="Andika" panose="02000000000000000000" pitchFamily="2" charset="0"/>
            </a:endParaRPr>
          </a:p>
        </p:txBody>
      </p:sp>
      <p:sp>
        <p:nvSpPr>
          <p:cNvPr id="3" name="Subtitle 2">
            <a:extLst>
              <a:ext uri="{FF2B5EF4-FFF2-40B4-BE49-F238E27FC236}">
                <a16:creationId xmlns:a16="http://schemas.microsoft.com/office/drawing/2014/main" xmlns="" id="{79FD9C57-BF12-471A-9557-6698D1DFA742}"/>
              </a:ext>
            </a:extLst>
          </p:cNvPr>
          <p:cNvSpPr>
            <a:spLocks noGrp="1"/>
          </p:cNvSpPr>
          <p:nvPr>
            <p:ph type="subTitle" idx="1"/>
          </p:nvPr>
        </p:nvSpPr>
        <p:spPr>
          <a:xfrm>
            <a:off x="1164114" y="2243793"/>
            <a:ext cx="5068567" cy="3371816"/>
          </a:xfrm>
        </p:spPr>
        <p:txBody>
          <a:bodyPr>
            <a:normAutofit fontScale="92500" lnSpcReduction="20000"/>
          </a:bodyPr>
          <a:lstStyle/>
          <a:p>
            <a:pPr marL="457200" indent="-457200" algn="just">
              <a:lnSpc>
                <a:spcPct val="150000"/>
              </a:lnSpc>
              <a:spcAft>
                <a:spcPts val="600"/>
              </a:spcAft>
              <a:buFont typeface="Arial" panose="020B0604020202020204" pitchFamily="34" charset="0"/>
              <a:buChar char="•"/>
            </a:pPr>
            <a:r>
              <a:rPr lang="en-GB" sz="2400">
                <a:latin typeface="Andika" panose="02000000000000000000" pitchFamily="2" charset="0"/>
                <a:ea typeface="Andika" panose="02000000000000000000" pitchFamily="2" charset="0"/>
                <a:cs typeface="Andika" panose="02000000000000000000" pitchFamily="2" charset="0"/>
              </a:rPr>
              <a:t>Known as Citta’ Ferdinand;</a:t>
            </a:r>
          </a:p>
          <a:p>
            <a:pPr marL="457200" indent="-457200" algn="just">
              <a:lnSpc>
                <a:spcPct val="150000"/>
              </a:lnSpc>
              <a:spcAft>
                <a:spcPts val="600"/>
              </a:spcAft>
              <a:buFont typeface="Arial" panose="020B0604020202020204" pitchFamily="34" charset="0"/>
              <a:buChar char="•"/>
            </a:pPr>
            <a:r>
              <a:rPr lang="en-GB" sz="2400">
                <a:latin typeface="Andika" panose="02000000000000000000" pitchFamily="2" charset="0"/>
                <a:ea typeface="Andika" panose="02000000000000000000" pitchFamily="2" charset="0"/>
                <a:cs typeface="Andika" panose="02000000000000000000" pitchFamily="2" charset="0"/>
              </a:rPr>
              <a:t>A village in the south part of Malta;</a:t>
            </a:r>
          </a:p>
          <a:p>
            <a:pPr marL="457200" indent="-457200" algn="just">
              <a:lnSpc>
                <a:spcPct val="150000"/>
              </a:lnSpc>
              <a:spcAft>
                <a:spcPts val="600"/>
              </a:spcAft>
              <a:buFont typeface="Arial" panose="020B0604020202020204" pitchFamily="34" charset="0"/>
              <a:buChar char="•"/>
            </a:pPr>
            <a:r>
              <a:rPr lang="en-GB" sz="2400">
                <a:latin typeface="Andika" panose="02000000000000000000" pitchFamily="2" charset="0"/>
                <a:ea typeface="Andika" panose="02000000000000000000" pitchFamily="2" charset="0"/>
                <a:cs typeface="Andika" panose="02000000000000000000" pitchFamily="2" charset="0"/>
              </a:rPr>
              <a:t>Established on 30</a:t>
            </a:r>
            <a:r>
              <a:rPr lang="en-GB" sz="2400" baseline="30000">
                <a:latin typeface="Andika" panose="02000000000000000000" pitchFamily="2" charset="0"/>
                <a:ea typeface="Andika" panose="02000000000000000000" pitchFamily="2" charset="0"/>
                <a:cs typeface="Andika" panose="02000000000000000000" pitchFamily="2" charset="0"/>
              </a:rPr>
              <a:t>th</a:t>
            </a:r>
            <a:r>
              <a:rPr lang="en-GB" sz="2400">
                <a:latin typeface="Andika" panose="02000000000000000000" pitchFamily="2" charset="0"/>
                <a:ea typeface="Andika" panose="02000000000000000000" pitchFamily="2" charset="0"/>
                <a:cs typeface="Andika" panose="02000000000000000000" pitchFamily="2" charset="0"/>
              </a:rPr>
              <a:t> December 1797 by Grandmaster Ferdinand Von Hompesch.</a:t>
            </a:r>
          </a:p>
          <a:p>
            <a:pPr algn="just">
              <a:lnSpc>
                <a:spcPct val="150000"/>
              </a:lnSpc>
              <a:spcAft>
                <a:spcPts val="600"/>
              </a:spcAft>
            </a:pPr>
            <a:endParaRPr lang="aa-ET" sz="700" dirty="0">
              <a:latin typeface="Andika" panose="02000000000000000000" pitchFamily="2" charset="0"/>
              <a:ea typeface="Andika" panose="02000000000000000000" pitchFamily="2" charset="0"/>
              <a:cs typeface="Andika" panose="02000000000000000000" pitchFamily="2" charset="0"/>
            </a:endParaRPr>
          </a:p>
        </p:txBody>
      </p:sp>
      <p:pic>
        <p:nvPicPr>
          <p:cNvPr id="1026" name="Picture 2" descr="Logo&#10;&#10;Description automatically generated">
            <a:extLst>
              <a:ext uri="{FF2B5EF4-FFF2-40B4-BE49-F238E27FC236}">
                <a16:creationId xmlns:a16="http://schemas.microsoft.com/office/drawing/2014/main" xmlns="" id="{2AE9E995-AD94-400B-B6F1-1CA48B76617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361" b="1337"/>
          <a:stretch/>
        </p:blipFill>
        <p:spPr bwMode="auto">
          <a:xfrm>
            <a:off x="7239662" y="130628"/>
            <a:ext cx="4569162" cy="66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26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11693" y="5281657"/>
            <a:ext cx="8168614" cy="1327864"/>
          </a:xfrm>
          <a:prstGeom prst="rect">
            <a:avLst/>
          </a:prstGeom>
          <a:noFill/>
        </p:spPr>
        <p:txBody>
          <a:bodyPr wrap="square" rtlCol="0">
            <a:spAutoFit/>
          </a:bodyPr>
          <a:lstStyle/>
          <a:p>
            <a:pPr algn="ctr">
              <a:lnSpc>
                <a:spcPct val="150000"/>
              </a:lnSpc>
            </a:pPr>
            <a:r>
              <a:rPr lang="mt-MT" sz="2800" dirty="0">
                <a:latin typeface="Andika" panose="02000000000000000000" pitchFamily="2" charset="0"/>
                <a:ea typeface="Andika" panose="02000000000000000000" pitchFamily="2" charset="0"/>
                <a:cs typeface="Andika" panose="02000000000000000000" pitchFamily="2" charset="0"/>
              </a:rPr>
              <a:t>The village square is the heart of Siġġiewi.It is called ‘Pjazza San Nikola.</a:t>
            </a:r>
            <a:endParaRPr lang="en-US" sz="2800" dirty="0">
              <a:latin typeface="Andika" panose="02000000000000000000" pitchFamily="2" charset="0"/>
              <a:ea typeface="Andika" panose="02000000000000000000" pitchFamily="2" charset="0"/>
              <a:cs typeface="Andika" panose="020000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634" y="248479"/>
            <a:ext cx="11463020" cy="4979504"/>
          </a:xfrm>
          <a:prstGeom prst="rect">
            <a:avLst/>
          </a:prstGeom>
        </p:spPr>
      </p:pic>
    </p:spTree>
    <p:extLst>
      <p:ext uri="{BB962C8B-B14F-4D97-AF65-F5344CB8AC3E}">
        <p14:creationId xmlns:p14="http://schemas.microsoft.com/office/powerpoint/2010/main" val="269969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982" y="0"/>
            <a:ext cx="10326751" cy="6854381"/>
          </a:xfrm>
          <a:prstGeom prst="rect">
            <a:avLst/>
          </a:prstGeom>
        </p:spPr>
      </p:pic>
      <p:sp>
        <p:nvSpPr>
          <p:cNvPr id="6" name="TextBox 5"/>
          <p:cNvSpPr txBox="1"/>
          <p:nvPr/>
        </p:nvSpPr>
        <p:spPr>
          <a:xfrm>
            <a:off x="1043608" y="336512"/>
            <a:ext cx="9720469" cy="1200329"/>
          </a:xfrm>
          <a:prstGeom prst="rect">
            <a:avLst/>
          </a:prstGeom>
          <a:noFill/>
        </p:spPr>
        <p:txBody>
          <a:bodyPr wrap="square" rtlCol="0">
            <a:spAutoFit/>
          </a:bodyPr>
          <a:lstStyle/>
          <a:p>
            <a:pPr algn="ctr"/>
            <a:r>
              <a:rPr lang="en-US" sz="2400" dirty="0">
                <a:latin typeface="Andika" panose="02000000000000000000" pitchFamily="2" charset="0"/>
                <a:ea typeface="Andika" panose="02000000000000000000" pitchFamily="2" charset="0"/>
                <a:cs typeface="Andika" panose="02000000000000000000" pitchFamily="2" charset="0"/>
              </a:rPr>
              <a:t>The main square is dominated by the majestic baroque church of St Nicholas at the north end </a:t>
            </a:r>
            <a:r>
              <a:rPr lang="mt-MT" sz="2400" dirty="0">
                <a:latin typeface="Andika" panose="02000000000000000000" pitchFamily="2" charset="0"/>
                <a:ea typeface="Andika" panose="02000000000000000000" pitchFamily="2" charset="0"/>
                <a:cs typeface="Andika" panose="02000000000000000000" pitchFamily="2" charset="0"/>
              </a:rPr>
              <a:t>,</a:t>
            </a:r>
            <a:r>
              <a:rPr lang="en-US" sz="2400" dirty="0">
                <a:latin typeface="Andika" panose="02000000000000000000" pitchFamily="2" charset="0"/>
                <a:ea typeface="Andika" panose="02000000000000000000" pitchFamily="2" charset="0"/>
                <a:cs typeface="Andika" panose="02000000000000000000" pitchFamily="2" charset="0"/>
              </a:rPr>
              <a:t>a free-standing statue of St Nicholas in the </a:t>
            </a:r>
            <a:r>
              <a:rPr lang="en-US" sz="2400" dirty="0" err="1">
                <a:latin typeface="Andika" panose="02000000000000000000" pitchFamily="2" charset="0"/>
                <a:ea typeface="Andika" panose="02000000000000000000" pitchFamily="2" charset="0"/>
                <a:cs typeface="Andika" panose="02000000000000000000" pitchFamily="2" charset="0"/>
              </a:rPr>
              <a:t>centre</a:t>
            </a:r>
            <a:r>
              <a:rPr lang="en-US" sz="2400" dirty="0">
                <a:latin typeface="Andika" panose="02000000000000000000" pitchFamily="2" charset="0"/>
                <a:ea typeface="Andika" panose="02000000000000000000" pitchFamily="2" charset="0"/>
                <a:cs typeface="Andika" panose="02000000000000000000" pitchFamily="2" charset="0"/>
              </a:rPr>
              <a:t> </a:t>
            </a:r>
            <a:r>
              <a:rPr lang="mt-MT" sz="2400" dirty="0">
                <a:latin typeface="Andika" panose="02000000000000000000" pitchFamily="2" charset="0"/>
                <a:ea typeface="Andika" panose="02000000000000000000" pitchFamily="2" charset="0"/>
                <a:cs typeface="Andika" panose="02000000000000000000" pitchFamily="2" charset="0"/>
              </a:rPr>
              <a:t>and </a:t>
            </a:r>
            <a:r>
              <a:rPr lang="en-US" sz="2400" dirty="0">
                <a:latin typeface="Andika" panose="02000000000000000000" pitchFamily="2" charset="0"/>
                <a:ea typeface="Andika" panose="02000000000000000000" pitchFamily="2" charset="0"/>
                <a:cs typeface="Andika" panose="02000000000000000000" pitchFamily="2" charset="0"/>
              </a:rPr>
              <a:t>by two smaller chapels on the south side. </a:t>
            </a:r>
          </a:p>
        </p:txBody>
      </p:sp>
    </p:spTree>
    <p:extLst>
      <p:ext uri="{BB962C8B-B14F-4D97-AF65-F5344CB8AC3E}">
        <p14:creationId xmlns:p14="http://schemas.microsoft.com/office/powerpoint/2010/main" val="1105533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55C01129-3453-464D-A870-ED71C6E89D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9D2781A6-5C82-4764-B489-F9A599C0A7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98833" y="685800"/>
            <a:ext cx="5004061"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21952" r="24620"/>
          <a:stretch/>
        </p:blipFill>
        <p:spPr>
          <a:xfrm rot="21600000">
            <a:off x="680483" y="685795"/>
            <a:ext cx="2931299" cy="5486400"/>
          </a:xfrm>
          <a:prstGeom prst="rect">
            <a:avLst/>
          </a:prstGeom>
        </p:spPr>
      </p:pic>
      <p:sp>
        <p:nvSpPr>
          <p:cNvPr id="6" name="TextBox 5"/>
          <p:cNvSpPr txBox="1"/>
          <p:nvPr/>
        </p:nvSpPr>
        <p:spPr>
          <a:xfrm>
            <a:off x="4107711" y="932382"/>
            <a:ext cx="3976577" cy="5239820"/>
          </a:xfrm>
          <a:prstGeom prst="rect">
            <a:avLst/>
          </a:prstGeom>
        </p:spPr>
        <p:txBody>
          <a:bodyPr vert="horz" lIns="91440" tIns="45720" rIns="91440" bIns="45720" rtlCol="0" anchor="t">
            <a:normAutofit/>
          </a:bodyPr>
          <a:lstStyle/>
          <a:p>
            <a:pPr algn="ctr">
              <a:lnSpc>
                <a:spcPct val="90000"/>
              </a:lnSpc>
              <a:spcAft>
                <a:spcPts val="600"/>
              </a:spcAft>
            </a:pPr>
            <a:r>
              <a:rPr lang="en-US" sz="2400" dirty="0">
                <a:solidFill>
                  <a:schemeClr val="bg1"/>
                </a:solidFill>
                <a:latin typeface="Andika" panose="02000000000000000000" pitchFamily="2" charset="0"/>
                <a:ea typeface="Andika" panose="02000000000000000000" pitchFamily="2" charset="0"/>
                <a:cs typeface="Andika" panose="02000000000000000000" pitchFamily="2" charset="0"/>
              </a:rPr>
              <a:t>The square is named after Saint Nicholas, the patron saint of </a:t>
            </a:r>
            <a:r>
              <a:rPr lang="en-US" sz="2400" dirty="0" err="1">
                <a:solidFill>
                  <a:schemeClr val="bg1"/>
                </a:solidFill>
                <a:latin typeface="Andika" panose="02000000000000000000" pitchFamily="2" charset="0"/>
                <a:ea typeface="Andika" panose="02000000000000000000" pitchFamily="2" charset="0"/>
                <a:cs typeface="Andika" panose="02000000000000000000" pitchFamily="2" charset="0"/>
              </a:rPr>
              <a:t>Siġġiewi</a:t>
            </a:r>
            <a:r>
              <a:rPr lang="en-US" sz="2400" dirty="0">
                <a:solidFill>
                  <a:schemeClr val="bg1"/>
                </a:solidFill>
                <a:latin typeface="Andika" panose="02000000000000000000" pitchFamily="2" charset="0"/>
                <a:ea typeface="Andika" panose="02000000000000000000" pitchFamily="2" charset="0"/>
                <a:cs typeface="Andika" panose="02000000000000000000" pitchFamily="2" charset="0"/>
              </a:rPr>
              <a:t> and the parish church is also dedicated to the same saint. </a:t>
            </a:r>
          </a:p>
          <a:p>
            <a:pPr algn="ctr">
              <a:lnSpc>
                <a:spcPct val="90000"/>
              </a:lnSpc>
              <a:spcAft>
                <a:spcPts val="600"/>
              </a:spcAft>
            </a:pPr>
            <a:endParaRPr lang="en-US" sz="2400" dirty="0">
              <a:solidFill>
                <a:schemeClr val="bg1"/>
              </a:solidFill>
              <a:latin typeface="Andika" panose="02000000000000000000" pitchFamily="2" charset="0"/>
              <a:ea typeface="Andika" panose="02000000000000000000" pitchFamily="2" charset="0"/>
              <a:cs typeface="Andika" panose="02000000000000000000" pitchFamily="2" charset="0"/>
            </a:endParaRPr>
          </a:p>
          <a:p>
            <a:pPr algn="ctr">
              <a:lnSpc>
                <a:spcPct val="90000"/>
              </a:lnSpc>
              <a:spcAft>
                <a:spcPts val="600"/>
              </a:spcAft>
            </a:pPr>
            <a:r>
              <a:rPr lang="en-US" sz="2400" dirty="0">
                <a:solidFill>
                  <a:schemeClr val="bg1"/>
                </a:solidFill>
                <a:latin typeface="Andika" panose="02000000000000000000" pitchFamily="2" charset="0"/>
                <a:ea typeface="Andika" panose="02000000000000000000" pitchFamily="2" charset="0"/>
                <a:cs typeface="Andika" panose="02000000000000000000" pitchFamily="2" charset="0"/>
              </a:rPr>
              <a:t>During the last week of June, the square and the church are decorated for the village feast. The square is jam packed with people during the weeklong celebration.</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3582" r="24582"/>
          <a:stretch/>
        </p:blipFill>
        <p:spPr>
          <a:xfrm>
            <a:off x="8606117" y="685805"/>
            <a:ext cx="2905400" cy="5486399"/>
          </a:xfrm>
          <a:prstGeom prst="rect">
            <a:avLst/>
          </a:prstGeom>
        </p:spPr>
      </p:pic>
    </p:spTree>
    <p:extLst>
      <p:ext uri="{BB962C8B-B14F-4D97-AF65-F5344CB8AC3E}">
        <p14:creationId xmlns:p14="http://schemas.microsoft.com/office/powerpoint/2010/main" val="2436562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amblers' walk in Siġġiewi">
            <a:extLst>
              <a:ext uri="{FF2B5EF4-FFF2-40B4-BE49-F238E27FC236}">
                <a16:creationId xmlns:a16="http://schemas.microsoft.com/office/drawing/2014/main" xmlns="" id="{062AB530-3BF0-4654-AECE-BE9AF1D196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83" r="17895" b="-1"/>
          <a:stretch/>
        </p:blipFill>
        <p:spPr bwMode="auto">
          <a:xfrm>
            <a:off x="20" y="10"/>
            <a:ext cx="6392647"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2C59C8B4-0678-4E66-9A6D-8F762AA15B90}"/>
              </a:ext>
            </a:extLst>
          </p:cNvPr>
          <p:cNvSpPr>
            <a:spLocks noGrp="1"/>
          </p:cNvSpPr>
          <p:nvPr>
            <p:ph type="ctrTitle"/>
          </p:nvPr>
        </p:nvSpPr>
        <p:spPr>
          <a:xfrm>
            <a:off x="7064082" y="642594"/>
            <a:ext cx="4472921" cy="1371600"/>
          </a:xfrm>
        </p:spPr>
        <p:txBody>
          <a:bodyPr vert="horz" lIns="91440" tIns="45720" rIns="91440" bIns="45720" rtlCol="0" anchor="ctr">
            <a:normAutofit/>
          </a:bodyPr>
          <a:lstStyle/>
          <a:p>
            <a:pPr>
              <a:lnSpc>
                <a:spcPct val="90000"/>
              </a:lnSpc>
            </a:pPr>
            <a:r>
              <a:rPr lang="en-US" sz="4800" cap="none" spc="0" dirty="0">
                <a:solidFill>
                  <a:srgbClr val="FFC000"/>
                </a:solidFill>
                <a:latin typeface="Andika" panose="02000000000000000000" pitchFamily="2" charset="0"/>
                <a:ea typeface="Andika" panose="02000000000000000000" pitchFamily="2" charset="0"/>
                <a:cs typeface="Andika" panose="02000000000000000000" pitchFamily="2" charset="0"/>
              </a:rPr>
              <a:t>P</a:t>
            </a:r>
            <a:r>
              <a:rPr lang="en-US" sz="4800" cap="none" spc="0" dirty="0">
                <a:solidFill>
                  <a:srgbClr val="FF0000"/>
                </a:solidFill>
                <a:latin typeface="Andika" panose="02000000000000000000" pitchFamily="2" charset="0"/>
                <a:ea typeface="Andika" panose="02000000000000000000" pitchFamily="2" charset="0"/>
                <a:cs typeface="Andika" panose="02000000000000000000" pitchFamily="2" charset="0"/>
              </a:rPr>
              <a:t>a</a:t>
            </a:r>
            <a:r>
              <a:rPr lang="en-US" sz="4800" cap="none" spc="0" dirty="0">
                <a:solidFill>
                  <a:srgbClr val="FFC000"/>
                </a:solidFill>
                <a:latin typeface="Andika" panose="02000000000000000000" pitchFamily="2" charset="0"/>
                <a:ea typeface="Andika" panose="02000000000000000000" pitchFamily="2" charset="0"/>
                <a:cs typeface="Andika" panose="02000000000000000000" pitchFamily="2" charset="0"/>
              </a:rPr>
              <a:t>r</a:t>
            </a:r>
            <a:r>
              <a:rPr lang="en-US" sz="4800" cap="none" spc="0" dirty="0">
                <a:solidFill>
                  <a:srgbClr val="FF0000"/>
                </a:solidFill>
                <a:latin typeface="Andika" panose="02000000000000000000" pitchFamily="2" charset="0"/>
                <a:ea typeface="Andika" panose="02000000000000000000" pitchFamily="2" charset="0"/>
                <a:cs typeface="Andika" panose="02000000000000000000" pitchFamily="2" charset="0"/>
              </a:rPr>
              <a:t>i</a:t>
            </a:r>
            <a:r>
              <a:rPr lang="en-US" sz="4800" cap="none" spc="0" dirty="0">
                <a:solidFill>
                  <a:srgbClr val="FFC000"/>
                </a:solidFill>
                <a:latin typeface="Andika" panose="02000000000000000000" pitchFamily="2" charset="0"/>
                <a:ea typeface="Andika" panose="02000000000000000000" pitchFamily="2" charset="0"/>
                <a:cs typeface="Andika" panose="02000000000000000000" pitchFamily="2" charset="0"/>
              </a:rPr>
              <a:t>s</a:t>
            </a:r>
            <a:r>
              <a:rPr lang="en-US" sz="4800" cap="none" spc="0" dirty="0">
                <a:solidFill>
                  <a:srgbClr val="FF0000"/>
                </a:solidFill>
                <a:latin typeface="Andika" panose="02000000000000000000" pitchFamily="2" charset="0"/>
                <a:ea typeface="Andika" panose="02000000000000000000" pitchFamily="2" charset="0"/>
                <a:cs typeface="Andika" panose="02000000000000000000" pitchFamily="2" charset="0"/>
              </a:rPr>
              <a:t>h</a:t>
            </a:r>
            <a:r>
              <a:rPr lang="en-US" sz="4800" cap="none" spc="0" dirty="0">
                <a:solidFill>
                  <a:srgbClr val="FFC000"/>
                </a:solidFill>
                <a:latin typeface="Andika" panose="02000000000000000000" pitchFamily="2" charset="0"/>
                <a:ea typeface="Andika" panose="02000000000000000000" pitchFamily="2" charset="0"/>
                <a:cs typeface="Andika" panose="02000000000000000000" pitchFamily="2" charset="0"/>
              </a:rPr>
              <a:t> C</a:t>
            </a:r>
            <a:r>
              <a:rPr lang="en-US" sz="4800" cap="none" spc="0" dirty="0">
                <a:solidFill>
                  <a:srgbClr val="FF0000"/>
                </a:solidFill>
                <a:latin typeface="Andika" panose="02000000000000000000" pitchFamily="2" charset="0"/>
                <a:ea typeface="Andika" panose="02000000000000000000" pitchFamily="2" charset="0"/>
                <a:cs typeface="Andika" panose="02000000000000000000" pitchFamily="2" charset="0"/>
              </a:rPr>
              <a:t>h</a:t>
            </a:r>
            <a:r>
              <a:rPr lang="en-US" sz="4800" cap="none" spc="0" dirty="0">
                <a:solidFill>
                  <a:srgbClr val="FFC000"/>
                </a:solidFill>
                <a:latin typeface="Andika" panose="02000000000000000000" pitchFamily="2" charset="0"/>
                <a:ea typeface="Andika" panose="02000000000000000000" pitchFamily="2" charset="0"/>
                <a:cs typeface="Andika" panose="02000000000000000000" pitchFamily="2" charset="0"/>
              </a:rPr>
              <a:t>u</a:t>
            </a:r>
            <a:r>
              <a:rPr lang="en-US" sz="4800" cap="none" spc="0" dirty="0">
                <a:solidFill>
                  <a:srgbClr val="FF0000"/>
                </a:solidFill>
                <a:latin typeface="Andika" panose="02000000000000000000" pitchFamily="2" charset="0"/>
                <a:ea typeface="Andika" panose="02000000000000000000" pitchFamily="2" charset="0"/>
                <a:cs typeface="Andika" panose="02000000000000000000" pitchFamily="2" charset="0"/>
              </a:rPr>
              <a:t>r</a:t>
            </a:r>
            <a:r>
              <a:rPr lang="en-US" sz="4800" cap="none" spc="0" dirty="0">
                <a:solidFill>
                  <a:srgbClr val="FFC000"/>
                </a:solidFill>
                <a:latin typeface="Andika" panose="02000000000000000000" pitchFamily="2" charset="0"/>
                <a:ea typeface="Andika" panose="02000000000000000000" pitchFamily="2" charset="0"/>
                <a:cs typeface="Andika" panose="02000000000000000000" pitchFamily="2" charset="0"/>
              </a:rPr>
              <a:t>c</a:t>
            </a:r>
            <a:r>
              <a:rPr lang="en-US" sz="4800" cap="none" spc="0" dirty="0">
                <a:solidFill>
                  <a:srgbClr val="FF0000"/>
                </a:solidFill>
                <a:latin typeface="Andika" panose="02000000000000000000" pitchFamily="2" charset="0"/>
                <a:ea typeface="Andika" panose="02000000000000000000" pitchFamily="2" charset="0"/>
                <a:cs typeface="Andika" panose="02000000000000000000" pitchFamily="2" charset="0"/>
              </a:rPr>
              <a:t>h</a:t>
            </a:r>
          </a:p>
        </p:txBody>
      </p:sp>
      <p:sp>
        <p:nvSpPr>
          <p:cNvPr id="3" name="Subtitle 2">
            <a:extLst>
              <a:ext uri="{FF2B5EF4-FFF2-40B4-BE49-F238E27FC236}">
                <a16:creationId xmlns:a16="http://schemas.microsoft.com/office/drawing/2014/main" xmlns="" id="{39DC394E-5A0A-4DBC-8ED0-42C663FD09A6}"/>
              </a:ext>
            </a:extLst>
          </p:cNvPr>
          <p:cNvSpPr>
            <a:spLocks noGrp="1"/>
          </p:cNvSpPr>
          <p:nvPr>
            <p:ph type="subTitle" idx="1"/>
          </p:nvPr>
        </p:nvSpPr>
        <p:spPr>
          <a:xfrm>
            <a:off x="6539947" y="2103120"/>
            <a:ext cx="4997056" cy="4112286"/>
          </a:xfrm>
        </p:spPr>
        <p:txBody>
          <a:bodyPr vert="horz" lIns="91440" tIns="45720" rIns="91440" bIns="45720" rtlCol="0">
            <a:normAutofit fontScale="92500"/>
          </a:bodyPr>
          <a:lstStyle/>
          <a:p>
            <a:pPr marL="502920" indent="-342900" algn="just">
              <a:lnSpc>
                <a:spcPct val="100000"/>
              </a:lnSpc>
              <a:spcAft>
                <a:spcPts val="600"/>
              </a:spcAft>
              <a:buFont typeface="Arial" panose="020B0604020202020204" pitchFamily="34" charset="0"/>
              <a:buChar char="•"/>
            </a:pPr>
            <a:r>
              <a:rPr lang="en-US" dirty="0">
                <a:solidFill>
                  <a:schemeClr val="tx1"/>
                </a:solidFill>
                <a:latin typeface="Andika" panose="02000000000000000000" pitchFamily="2" charset="0"/>
                <a:ea typeface="Andika" panose="02000000000000000000" pitchFamily="2" charset="0"/>
                <a:cs typeface="Andika" panose="02000000000000000000" pitchFamily="2" charset="0"/>
              </a:rPr>
              <a:t>Dedicated to St Nicholas of Bari;</a:t>
            </a:r>
          </a:p>
          <a:p>
            <a:pPr marL="502920" indent="-342900" algn="just">
              <a:lnSpc>
                <a:spcPct val="100000"/>
              </a:lnSpc>
              <a:spcAft>
                <a:spcPts val="600"/>
              </a:spcAft>
              <a:buFont typeface="Arial" panose="020B0604020202020204" pitchFamily="34" charset="0"/>
              <a:buChar char="•"/>
            </a:pPr>
            <a:r>
              <a:rPr lang="en-US" dirty="0">
                <a:solidFill>
                  <a:schemeClr val="tx1"/>
                </a:solidFill>
                <a:latin typeface="Andika" panose="02000000000000000000" pitchFamily="2" charset="0"/>
                <a:ea typeface="Andika" panose="02000000000000000000" pitchFamily="2" charset="0"/>
                <a:cs typeface="Andika" panose="02000000000000000000" pitchFamily="2" charset="0"/>
              </a:rPr>
              <a:t>Celebrated on the last Sunday of June every year;</a:t>
            </a:r>
          </a:p>
          <a:p>
            <a:pPr marL="502920" indent="-342900" algn="just">
              <a:lnSpc>
                <a:spcPct val="100000"/>
              </a:lnSpc>
              <a:spcAft>
                <a:spcPts val="600"/>
              </a:spcAft>
              <a:buFont typeface="Arial" panose="020B0604020202020204" pitchFamily="34" charset="0"/>
              <a:buChar char="•"/>
            </a:pPr>
            <a:r>
              <a:rPr lang="en-US" dirty="0">
                <a:solidFill>
                  <a:schemeClr val="tx1"/>
                </a:solidFill>
                <a:latin typeface="Andika" panose="02000000000000000000" pitchFamily="2" charset="0"/>
                <a:ea typeface="Andika" panose="02000000000000000000" pitchFamily="2" charset="0"/>
                <a:cs typeface="Andika" panose="02000000000000000000" pitchFamily="2" charset="0"/>
              </a:rPr>
              <a:t>Great Baroque Parish Church constructed between 1676 and 1693;</a:t>
            </a:r>
          </a:p>
          <a:p>
            <a:pPr marL="502920" indent="-342900" algn="just">
              <a:lnSpc>
                <a:spcPct val="100000"/>
              </a:lnSpc>
              <a:spcAft>
                <a:spcPts val="600"/>
              </a:spcAft>
              <a:buFont typeface="Arial" panose="020B0604020202020204" pitchFamily="34" charset="0"/>
              <a:buChar char="•"/>
            </a:pPr>
            <a:r>
              <a:rPr lang="en-US" dirty="0">
                <a:solidFill>
                  <a:schemeClr val="tx1"/>
                </a:solidFill>
                <a:latin typeface="Andika" panose="02000000000000000000" pitchFamily="2" charset="0"/>
                <a:ea typeface="Andika" panose="02000000000000000000" pitchFamily="2" charset="0"/>
                <a:cs typeface="Andika" panose="02000000000000000000" pitchFamily="2" charset="0"/>
              </a:rPr>
              <a:t>The church was designed by the Maltese architect Lorenzo </a:t>
            </a:r>
            <a:r>
              <a:rPr lang="en-US" dirty="0" err="1">
                <a:solidFill>
                  <a:schemeClr val="tx1"/>
                </a:solidFill>
                <a:latin typeface="Andika" panose="02000000000000000000" pitchFamily="2" charset="0"/>
                <a:ea typeface="Andika" panose="02000000000000000000" pitchFamily="2" charset="0"/>
                <a:cs typeface="Andika" panose="02000000000000000000" pitchFamily="2" charset="0"/>
              </a:rPr>
              <a:t>Gafa</a:t>
            </a:r>
            <a:r>
              <a:rPr lang="en-US" dirty="0">
                <a:solidFill>
                  <a:schemeClr val="tx1"/>
                </a:solidFill>
                <a:latin typeface="Andika" panose="02000000000000000000" pitchFamily="2" charset="0"/>
                <a:ea typeface="Andika" panose="02000000000000000000" pitchFamily="2" charset="0"/>
                <a:cs typeface="Andika" panose="02000000000000000000" pitchFamily="2" charset="0"/>
              </a:rPr>
              <a:t>’;</a:t>
            </a:r>
          </a:p>
          <a:p>
            <a:pPr marL="502920" indent="-342900" algn="just">
              <a:lnSpc>
                <a:spcPct val="100000"/>
              </a:lnSpc>
              <a:spcAft>
                <a:spcPts val="600"/>
              </a:spcAft>
              <a:buFont typeface="Arial" panose="020B0604020202020204" pitchFamily="34" charset="0"/>
              <a:buChar char="•"/>
            </a:pPr>
            <a:r>
              <a:rPr lang="en-US" dirty="0">
                <a:solidFill>
                  <a:schemeClr val="tx1"/>
                </a:solidFill>
                <a:latin typeface="Andika" panose="02000000000000000000" pitchFamily="2" charset="0"/>
                <a:ea typeface="Andika" panose="02000000000000000000" pitchFamily="2" charset="0"/>
                <a:cs typeface="Andika" panose="02000000000000000000" pitchFamily="2" charset="0"/>
              </a:rPr>
              <a:t>Titular painting by Mattia </a:t>
            </a:r>
            <a:r>
              <a:rPr lang="en-US" dirty="0" err="1">
                <a:solidFill>
                  <a:schemeClr val="tx1"/>
                </a:solidFill>
                <a:latin typeface="Andika" panose="02000000000000000000" pitchFamily="2" charset="0"/>
                <a:ea typeface="Andika" panose="02000000000000000000" pitchFamily="2" charset="0"/>
                <a:cs typeface="Andika" panose="02000000000000000000" pitchFamily="2" charset="0"/>
              </a:rPr>
              <a:t>Preti</a:t>
            </a:r>
            <a:r>
              <a:rPr lang="en-US" dirty="0">
                <a:solidFill>
                  <a:schemeClr val="tx1"/>
                </a:solidFill>
                <a:latin typeface="Andika" panose="02000000000000000000" pitchFamily="2" charset="0"/>
                <a:ea typeface="Andika" panose="02000000000000000000" pitchFamily="2" charset="0"/>
                <a:cs typeface="Andika" panose="02000000000000000000" pitchFamily="2" charset="0"/>
              </a:rPr>
              <a:t>.</a:t>
            </a:r>
          </a:p>
        </p:txBody>
      </p:sp>
    </p:spTree>
    <p:extLst>
      <p:ext uri="{BB962C8B-B14F-4D97-AF65-F5344CB8AC3E}">
        <p14:creationId xmlns:p14="http://schemas.microsoft.com/office/powerpoint/2010/main" val="857149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33CD251C-A887-4D2F-925B-FC09719853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xmlns="" id="{770AE191-D2EA-45C9-A44D-830C188F74C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72021" y="518649"/>
            <a:ext cx="1128382" cy="847206"/>
            <a:chOff x="8183879" y="1000124"/>
            <a:chExt cx="1562267" cy="1172973"/>
          </a:xfrm>
        </p:grpSpPr>
        <p:sp>
          <p:nvSpPr>
            <p:cNvPr id="15" name="Freeform 5">
              <a:extLst>
                <a:ext uri="{FF2B5EF4-FFF2-40B4-BE49-F238E27FC236}">
                  <a16:creationId xmlns:a16="http://schemas.microsoft.com/office/drawing/2014/main" xmlns="" id="{23A0E4C1-B7A6-4637-AC51-4A5AE3841FF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xmlns="" id="{F4E8C039-CC58-44F3-8A7B-E0A934C1D01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7" name="TextBox 6"/>
          <p:cNvSpPr txBox="1"/>
          <p:nvPr/>
        </p:nvSpPr>
        <p:spPr>
          <a:xfrm>
            <a:off x="673177" y="1617681"/>
            <a:ext cx="3441623" cy="4469844"/>
          </a:xfrm>
          <a:prstGeom prst="rect">
            <a:avLst/>
          </a:prstGeom>
        </p:spPr>
        <p:txBody>
          <a:bodyPr vert="horz" lIns="91440" tIns="45720" rIns="91440" bIns="45720" rtlCol="0" anchor="t">
            <a:normAutofit fontScale="85000" lnSpcReduction="20000"/>
          </a:bodyPr>
          <a:lstStyle/>
          <a:p>
            <a:pPr algn="just">
              <a:lnSpc>
                <a:spcPct val="150000"/>
              </a:lnSpc>
              <a:spcAft>
                <a:spcPts val="600"/>
              </a:spcAft>
            </a:pPr>
            <a:r>
              <a:rPr lang="en-US" sz="2800" dirty="0">
                <a:latin typeface="Andika" panose="02000000000000000000" pitchFamily="2" charset="0"/>
                <a:ea typeface="Andika" panose="02000000000000000000" pitchFamily="2" charset="0"/>
                <a:cs typeface="Andika" panose="02000000000000000000" pitchFamily="2" charset="0"/>
              </a:rPr>
              <a:t>The square hosts important offices and shops. The Local council, the Police Station, 2 commercial banks and band clubs are found in the square. There are also several shops.</a:t>
            </a:r>
          </a:p>
        </p:txBody>
      </p:sp>
      <p:pic>
        <p:nvPicPr>
          <p:cNvPr id="6" name="Picture 5" descr="A large building&#10;&#10;Description automatically generated"/>
          <p:cNvPicPr>
            <a:picLocks noChangeAspect="1"/>
          </p:cNvPicPr>
          <p:nvPr/>
        </p:nvPicPr>
        <p:blipFill rotWithShape="1">
          <a:blip r:embed="rId2">
            <a:extLst>
              <a:ext uri="{28A0092B-C50C-407E-A947-70E740481C1C}">
                <a14:useLocalDpi xmlns:a14="http://schemas.microsoft.com/office/drawing/2010/main" val="0"/>
              </a:ext>
            </a:extLst>
          </a:blip>
          <a:srcRect l="14195" r="26135" b="1"/>
          <a:stretch/>
        </p:blipFill>
        <p:spPr>
          <a:xfrm>
            <a:off x="4636963" y="1"/>
            <a:ext cx="3731799" cy="338328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9665" r="10771" b="-2"/>
          <a:stretch/>
        </p:blipFill>
        <p:spPr>
          <a:xfrm rot="21600000">
            <a:off x="8460201" y="10"/>
            <a:ext cx="3731799" cy="3383270"/>
          </a:xfrm>
          <a:prstGeom prst="rect">
            <a:avLst/>
          </a:prstGeom>
        </p:spPr>
      </p:pic>
      <p:pic>
        <p:nvPicPr>
          <p:cNvPr id="5" name="Picture 4" descr="A large stone building&#10;&#10;Description automatically generated"/>
          <p:cNvPicPr>
            <a:picLocks noChangeAspect="1"/>
          </p:cNvPicPr>
          <p:nvPr/>
        </p:nvPicPr>
        <p:blipFill rotWithShape="1">
          <a:blip r:embed="rId4">
            <a:extLst>
              <a:ext uri="{28A0092B-C50C-407E-A947-70E740481C1C}">
                <a14:useLocalDpi xmlns:a14="http://schemas.microsoft.com/office/drawing/2010/main" val="0"/>
              </a:ext>
            </a:extLst>
          </a:blip>
          <a:srcRect t="18123" r="1" b="10659"/>
          <a:stretch/>
        </p:blipFill>
        <p:spPr>
          <a:xfrm>
            <a:off x="4639055" y="3474720"/>
            <a:ext cx="7552944" cy="3383280"/>
          </a:xfrm>
          <a:prstGeom prst="rect">
            <a:avLst/>
          </a:prstGeom>
        </p:spPr>
      </p:pic>
    </p:spTree>
    <p:extLst>
      <p:ext uri="{BB962C8B-B14F-4D97-AF65-F5344CB8AC3E}">
        <p14:creationId xmlns:p14="http://schemas.microsoft.com/office/powerpoint/2010/main" val="3813773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A8CCCB6D-5162-4AAE-A5E3-3AC55410DB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1">
            <a:extLst>
              <a:ext uri="{FF2B5EF4-FFF2-40B4-BE49-F238E27FC236}">
                <a16:creationId xmlns:a16="http://schemas.microsoft.com/office/drawing/2014/main" xmlns="" id="{0BCD8C04-CC7B-40EF-82EB-E9821F79BB8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Visiting Malta: a few suggestions – Muddy Boots">
            <a:extLst>
              <a:ext uri="{FF2B5EF4-FFF2-40B4-BE49-F238E27FC236}">
                <a16:creationId xmlns:a16="http://schemas.microsoft.com/office/drawing/2014/main" xmlns="" id="{DF6CE8C7-4F13-4049-8EB7-FEA9FEED4EB1}"/>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l="8765" r="7139" b="1"/>
          <a:stretch/>
        </p:blipFill>
        <p:spPr bwMode="auto">
          <a:xfrm>
            <a:off x="-170" y="10"/>
            <a:ext cx="8450317"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ED593A21-8C5B-4651-9493-6AAFF2F98D13}"/>
              </a:ext>
            </a:extLst>
          </p:cNvPr>
          <p:cNvSpPr>
            <a:spLocks noGrp="1"/>
          </p:cNvSpPr>
          <p:nvPr>
            <p:ph type="ctrTitle"/>
          </p:nvPr>
        </p:nvSpPr>
        <p:spPr>
          <a:xfrm>
            <a:off x="238538" y="3922156"/>
            <a:ext cx="6669157" cy="2707244"/>
          </a:xfrm>
        </p:spPr>
        <p:txBody>
          <a:bodyPr>
            <a:normAutofit fontScale="90000"/>
          </a:bodyPr>
          <a:lstStyle/>
          <a:p>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Countryside and beach:</a:t>
            </a:r>
            <a:b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br>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
            </a:r>
            <a:b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br>
            <a:r>
              <a:rPr lang="en-GB" sz="4400" dirty="0" err="1">
                <a:solidFill>
                  <a:srgbClr val="FFFFFF"/>
                </a:solidFill>
                <a:latin typeface="Andika" panose="02000000000000000000" pitchFamily="2" charset="0"/>
                <a:ea typeface="Andika" panose="02000000000000000000" pitchFamily="2" charset="0"/>
                <a:cs typeface="Andika" panose="02000000000000000000" pitchFamily="2" charset="0"/>
              </a:rPr>
              <a:t>Wied</a:t>
            </a:r>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 </a:t>
            </a:r>
            <a:r>
              <a:rPr lang="en-GB" sz="4400" dirty="0" err="1">
                <a:solidFill>
                  <a:srgbClr val="FFFFFF"/>
                </a:solidFill>
                <a:latin typeface="Andika" panose="02000000000000000000" pitchFamily="2" charset="0"/>
                <a:ea typeface="Andika" panose="02000000000000000000" pitchFamily="2" charset="0"/>
                <a:cs typeface="Andika" panose="02000000000000000000" pitchFamily="2" charset="0"/>
              </a:rPr>
              <a:t>Ħesri</a:t>
            </a:r>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
            </a:r>
            <a:b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br>
            <a:r>
              <a:rPr lang="en-GB" sz="4400" dirty="0" err="1">
                <a:solidFill>
                  <a:srgbClr val="FFFFFF"/>
                </a:solidFill>
                <a:latin typeface="Andika" panose="02000000000000000000" pitchFamily="2" charset="0"/>
                <a:ea typeface="Andika" panose="02000000000000000000" pitchFamily="2" charset="0"/>
                <a:cs typeface="Andika" panose="02000000000000000000" pitchFamily="2" charset="0"/>
              </a:rPr>
              <a:t>Wied</a:t>
            </a:r>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 </a:t>
            </a:r>
            <a:r>
              <a:rPr lang="en-GB" sz="4400" dirty="0" err="1">
                <a:solidFill>
                  <a:srgbClr val="FFFFFF"/>
                </a:solidFill>
                <a:latin typeface="Andika" panose="02000000000000000000" pitchFamily="2" charset="0"/>
                <a:ea typeface="Andika" panose="02000000000000000000" pitchFamily="2" charset="0"/>
                <a:cs typeface="Andika" panose="02000000000000000000" pitchFamily="2" charset="0"/>
              </a:rPr>
              <a:t>Xkora</a:t>
            </a:r>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
            </a:r>
            <a:b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br>
            <a:r>
              <a:rPr lang="en-GB" sz="4400" dirty="0" err="1">
                <a:solidFill>
                  <a:srgbClr val="FFFFFF"/>
                </a:solidFill>
                <a:latin typeface="Andika" panose="02000000000000000000" pitchFamily="2" charset="0"/>
                <a:ea typeface="Andika" panose="02000000000000000000" pitchFamily="2" charset="0"/>
                <a:cs typeface="Andika" panose="02000000000000000000" pitchFamily="2" charset="0"/>
              </a:rPr>
              <a:t>Għar</a:t>
            </a:r>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 </a:t>
            </a:r>
            <a:r>
              <a:rPr lang="en-GB" sz="4400" dirty="0" err="1">
                <a:solidFill>
                  <a:srgbClr val="FFFFFF"/>
                </a:solidFill>
                <a:latin typeface="Andika" panose="02000000000000000000" pitchFamily="2" charset="0"/>
                <a:ea typeface="Andika" panose="02000000000000000000" pitchFamily="2" charset="0"/>
                <a:cs typeface="Andika" panose="02000000000000000000" pitchFamily="2" charset="0"/>
              </a:rPr>
              <a:t>Lapsi</a:t>
            </a:r>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
            </a:r>
            <a:b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br>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Il-</a:t>
            </a:r>
            <a:r>
              <a:rPr lang="en-GB" sz="4400" dirty="0" err="1">
                <a:solidFill>
                  <a:srgbClr val="FFFFFF"/>
                </a:solidFill>
                <a:latin typeface="Andika" panose="02000000000000000000" pitchFamily="2" charset="0"/>
                <a:ea typeface="Andika" panose="02000000000000000000" pitchFamily="2" charset="0"/>
                <a:cs typeface="Andika" panose="02000000000000000000" pitchFamily="2" charset="0"/>
              </a:rPr>
              <a:t>Fawwara</a:t>
            </a:r>
            <a: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t/>
            </a:r>
            <a:br>
              <a:rPr lang="en-GB" sz="4400" dirty="0">
                <a:solidFill>
                  <a:srgbClr val="FFFFFF"/>
                </a:solidFill>
                <a:latin typeface="Andika" panose="02000000000000000000" pitchFamily="2" charset="0"/>
                <a:ea typeface="Andika" panose="02000000000000000000" pitchFamily="2" charset="0"/>
                <a:cs typeface="Andika" panose="02000000000000000000" pitchFamily="2" charset="0"/>
              </a:rPr>
            </a:br>
            <a:r>
              <a:rPr lang="en-GB" sz="4400" dirty="0" err="1">
                <a:solidFill>
                  <a:srgbClr val="FFFFFF"/>
                </a:solidFill>
                <a:latin typeface="Andika" panose="02000000000000000000" pitchFamily="2" charset="0"/>
                <a:ea typeface="Andika" panose="02000000000000000000" pitchFamily="2" charset="0"/>
                <a:cs typeface="Andika" panose="02000000000000000000" pitchFamily="2" charset="0"/>
              </a:rPr>
              <a:t>Girgenti</a:t>
            </a:r>
            <a:endParaRPr lang="aa-ET" sz="4400" dirty="0">
              <a:solidFill>
                <a:srgbClr val="FFFFFF"/>
              </a:solidFill>
              <a:latin typeface="Andika" panose="02000000000000000000" pitchFamily="2" charset="0"/>
              <a:ea typeface="Andika" panose="02000000000000000000" pitchFamily="2" charset="0"/>
              <a:cs typeface="Andika" panose="02000000000000000000" pitchFamily="2" charset="0"/>
            </a:endParaRPr>
          </a:p>
        </p:txBody>
      </p:sp>
      <p:pic>
        <p:nvPicPr>
          <p:cNvPr id="5" name="Picture 6" descr="Vue de la crique. - Picture of Ghar Lapsi, Siggiewi - Tripadvisor">
            <a:extLst>
              <a:ext uri="{FF2B5EF4-FFF2-40B4-BE49-F238E27FC236}">
                <a16:creationId xmlns:a16="http://schemas.microsoft.com/office/drawing/2014/main" xmlns="" id="{8D5A483F-53CB-4C2A-8566-42EC342B66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228" r="2" b="2"/>
          <a:stretch/>
        </p:blipFill>
        <p:spPr bwMode="auto">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76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02EAC5-AFFC-4D6D-A8C9-84B77CF7A76C}"/>
              </a:ext>
            </a:extLst>
          </p:cNvPr>
          <p:cNvSpPr>
            <a:spLocks noGrp="1"/>
          </p:cNvSpPr>
          <p:nvPr>
            <p:ph type="title"/>
          </p:nvPr>
        </p:nvSpPr>
        <p:spPr>
          <a:xfrm>
            <a:off x="4515729" y="450166"/>
            <a:ext cx="2770161" cy="546784"/>
          </a:xfrm>
          <a:effectLst>
            <a:outerShdw blurRad="50800" dist="38100" dir="2700000" algn="tl" rotWithShape="0">
              <a:prstClr val="black">
                <a:alpha val="40000"/>
              </a:prstClr>
            </a:outerShdw>
          </a:effectLst>
        </p:spPr>
        <p:txBody>
          <a:bodyPr>
            <a:noAutofit/>
          </a:bodyPr>
          <a:lstStyle/>
          <a:p>
            <a:pPr algn="ctr"/>
            <a:r>
              <a:rPr lang="en-US" sz="5400" dirty="0">
                <a:solidFill>
                  <a:schemeClr val="bg2">
                    <a:lumMod val="25000"/>
                  </a:schemeClr>
                </a:solidFill>
                <a:latin typeface="Andika" panose="02000000000000000000" pitchFamily="2" charset="0"/>
                <a:ea typeface="Andika" panose="02000000000000000000" pitchFamily="2" charset="0"/>
                <a:cs typeface="Andika" panose="02000000000000000000" pitchFamily="2" charset="0"/>
              </a:rPr>
              <a:t>MALTA</a:t>
            </a:r>
            <a:endParaRPr lang="en-GB" sz="5400" dirty="0">
              <a:solidFill>
                <a:schemeClr val="bg2">
                  <a:lumMod val="25000"/>
                </a:schemeClr>
              </a:solidFill>
              <a:latin typeface="Andika" panose="02000000000000000000" pitchFamily="2" charset="0"/>
              <a:ea typeface="Andika" panose="02000000000000000000" pitchFamily="2" charset="0"/>
              <a:cs typeface="Andika" panose="02000000000000000000" pitchFamily="2" charset="0"/>
            </a:endParaRPr>
          </a:p>
        </p:txBody>
      </p:sp>
      <p:pic>
        <p:nvPicPr>
          <p:cNvPr id="5" name="Picture 6" descr="Maps of Malta | Collection of maps of Malta | Europe | Mapsland | Maps of  the World">
            <a:extLst>
              <a:ext uri="{FF2B5EF4-FFF2-40B4-BE49-F238E27FC236}">
                <a16:creationId xmlns:a16="http://schemas.microsoft.com/office/drawing/2014/main" xmlns="" id="{6A73610B-381C-448A-AFF6-820C56830D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9415" y="1193338"/>
            <a:ext cx="6172200" cy="50290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42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C:\Users\Owner\Google Drive\#Family\#Daniel\Year 6\malta\gettyimages-178903848-1024x1024.jpggettyimages-178903848-1024x1024">
            <a:extLst>
              <a:ext uri="{FF2B5EF4-FFF2-40B4-BE49-F238E27FC236}">
                <a16:creationId xmlns:a16="http://schemas.microsoft.com/office/drawing/2014/main" xmlns="" id="{200FEDCE-1126-4004-93A7-54969F07DC06}"/>
              </a:ext>
            </a:extLst>
          </p:cNvPr>
          <p:cNvPicPr>
            <a:picLocks noChangeAspect="1"/>
          </p:cNvPicPr>
          <p:nvPr/>
        </p:nvPicPr>
        <p:blipFill>
          <a:blip r:embed="rId5"/>
          <a:srcRect/>
          <a:stretch>
            <a:fillRect/>
          </a:stretch>
        </p:blipFill>
        <p:spPr>
          <a:xfrm>
            <a:off x="0" y="1022985"/>
            <a:ext cx="5824239" cy="5869774"/>
          </a:xfrm>
          <a:custGeom>
            <a:avLst/>
            <a:gdLst>
              <a:gd name="connsiteX0" fmla="*/ 0 w 12192000"/>
              <a:gd name="connsiteY0" fmla="*/ 0 h 6858000"/>
              <a:gd name="connsiteX1" fmla="*/ 12192000 w 12192000"/>
              <a:gd name="connsiteY1" fmla="*/ 6858000 h 6858000"/>
              <a:gd name="connsiteX2" fmla="*/ 0 w 12192000"/>
              <a:gd name="connsiteY2" fmla="*/ 6858000 h 6858000"/>
            </a:gdLst>
            <a:ahLst/>
            <a:cxnLst>
              <a:cxn ang="0">
                <a:pos x="connsiteX0" y="connsiteY0"/>
              </a:cxn>
              <a:cxn ang="0">
                <a:pos x="connsiteX1" y="connsiteY1"/>
              </a:cxn>
              <a:cxn ang="0">
                <a:pos x="connsiteX2" y="connsiteY2"/>
              </a:cxn>
            </a:cxnLst>
            <a:rect l="l" t="t" r="r" b="b"/>
            <a:pathLst>
              <a:path w="12192000" h="6858000">
                <a:moveTo>
                  <a:pt x="0" y="0"/>
                </a:moveTo>
                <a:lnTo>
                  <a:pt x="12192000" y="6858000"/>
                </a:lnTo>
                <a:lnTo>
                  <a:pt x="0" y="6858000"/>
                </a:lnTo>
                <a:close/>
              </a:path>
            </a:pathLst>
          </a:custGeom>
          <a:ln>
            <a:noFill/>
          </a:ln>
        </p:spPr>
      </p:pic>
      <p:sp>
        <p:nvSpPr>
          <p:cNvPr id="6" name="直角三角形 5"/>
          <p:cNvSpPr/>
          <p:nvPr/>
        </p:nvSpPr>
        <p:spPr>
          <a:xfrm flipV="1">
            <a:off x="0" y="0"/>
            <a:ext cx="7525385" cy="4592955"/>
          </a:xfrm>
          <a:prstGeom prst="rtTriangle">
            <a:avLst/>
          </a:prstGeom>
          <a:solidFill>
            <a:srgbClr val="C000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文本框 7"/>
          <p:cNvSpPr txBox="1"/>
          <p:nvPr/>
        </p:nvSpPr>
        <p:spPr>
          <a:xfrm>
            <a:off x="5635487" y="366623"/>
            <a:ext cx="6124575" cy="6124754"/>
          </a:xfrm>
          <a:prstGeom prst="rect">
            <a:avLst/>
          </a:prstGeom>
          <a:noFill/>
        </p:spPr>
        <p:txBody>
          <a:bodyPr wrap="square" rtlCol="0">
            <a:spAutoFit/>
          </a:bodyPr>
          <a:lstStyle/>
          <a:p>
            <a:pPr marL="457200" indent="-457200" algn="just">
              <a:buFont typeface="Arial" panose="020B0604020202020204" pitchFamily="34" charset="0"/>
              <a:buChar char="•"/>
            </a:pPr>
            <a:r>
              <a:rPr lang="en-GB" altLang="en-US" sz="2800" dirty="0">
                <a:latin typeface="Andika" panose="02000000000000000000" pitchFamily="2" charset="0"/>
                <a:ea typeface="Andika" panose="02000000000000000000" pitchFamily="2" charset="0"/>
                <a:cs typeface="Andika" panose="02000000000000000000" pitchFamily="2" charset="0"/>
              </a:rPr>
              <a:t>M</a:t>
            </a:r>
            <a:r>
              <a:rPr lang="en-GB" altLang="en-US" sz="2800" dirty="0">
                <a:solidFill>
                  <a:schemeClr val="tx1"/>
                </a:solidFill>
                <a:latin typeface="Andika" panose="02000000000000000000" pitchFamily="2" charset="0"/>
                <a:ea typeface="Andika" panose="02000000000000000000" pitchFamily="2" charset="0"/>
                <a:cs typeface="Andika" panose="02000000000000000000" pitchFamily="2" charset="0"/>
              </a:rPr>
              <a:t>alta is a southern European island</a:t>
            </a:r>
            <a:r>
              <a:rPr lang="en-GB" altLang="en-US" sz="2800" dirty="0">
                <a:latin typeface="Andika" panose="02000000000000000000" pitchFamily="2" charset="0"/>
                <a:ea typeface="Andika" panose="02000000000000000000" pitchFamily="2" charset="0"/>
                <a:cs typeface="Andika" panose="02000000000000000000" pitchFamily="2" charset="0"/>
              </a:rPr>
              <a:t> </a:t>
            </a:r>
            <a:r>
              <a:rPr lang="en-GB" altLang="en-US" sz="2800" dirty="0">
                <a:solidFill>
                  <a:schemeClr val="tx1"/>
                </a:solidFill>
                <a:latin typeface="Andika" panose="02000000000000000000" pitchFamily="2" charset="0"/>
                <a:ea typeface="Andika" panose="02000000000000000000" pitchFamily="2" charset="0"/>
                <a:cs typeface="Andika" panose="02000000000000000000" pitchFamily="2" charset="0"/>
              </a:rPr>
              <a:t>country.</a:t>
            </a:r>
          </a:p>
          <a:p>
            <a:pPr marL="457200" indent="-457200" algn="just">
              <a:buFont typeface="Arial" panose="020B0604020202020204" pitchFamily="34" charset="0"/>
              <a:buChar char="•"/>
            </a:pPr>
            <a:endParaRPr lang="en-GB" altLang="en-US" sz="2800" dirty="0">
              <a:solidFill>
                <a:schemeClr val="tx1"/>
              </a:solidFill>
              <a:latin typeface="Andika" panose="02000000000000000000" pitchFamily="2" charset="0"/>
              <a:ea typeface="Andika" panose="02000000000000000000" pitchFamily="2" charset="0"/>
              <a:cs typeface="Andika" panose="02000000000000000000" pitchFamily="2" charset="0"/>
            </a:endParaRPr>
          </a:p>
          <a:p>
            <a:pPr marL="457200" indent="-457200" algn="just">
              <a:buFont typeface="Arial" panose="020B0604020202020204" pitchFamily="34" charset="0"/>
              <a:buChar char="•"/>
            </a:pPr>
            <a:r>
              <a:rPr lang="en-GB" altLang="en-US" sz="2800" dirty="0">
                <a:solidFill>
                  <a:schemeClr val="tx1"/>
                </a:solidFill>
                <a:latin typeface="Andika" panose="02000000000000000000" pitchFamily="2" charset="0"/>
                <a:ea typeface="Andika" panose="02000000000000000000" pitchFamily="2" charset="0"/>
                <a:cs typeface="Andika" panose="02000000000000000000" pitchFamily="2" charset="0"/>
              </a:rPr>
              <a:t>The population in Malta is approximately 550,000 people.</a:t>
            </a:r>
          </a:p>
          <a:p>
            <a:pPr marL="457200" indent="-457200" algn="just">
              <a:buFont typeface="Arial" panose="020B0604020202020204" pitchFamily="34" charset="0"/>
              <a:buChar char="•"/>
            </a:pPr>
            <a:endParaRPr lang="en-GB" altLang="en-US" sz="2800" dirty="0">
              <a:solidFill>
                <a:schemeClr val="tx1"/>
              </a:solidFill>
              <a:latin typeface="Andika" panose="02000000000000000000" pitchFamily="2" charset="0"/>
              <a:ea typeface="Andika" panose="02000000000000000000" pitchFamily="2" charset="0"/>
              <a:cs typeface="Andika" panose="02000000000000000000" pitchFamily="2" charset="0"/>
            </a:endParaRPr>
          </a:p>
          <a:p>
            <a:pPr marL="457200" indent="-457200" algn="just">
              <a:buFont typeface="Arial" panose="020B0604020202020204" pitchFamily="34" charset="0"/>
              <a:buChar char="•"/>
            </a:pPr>
            <a:r>
              <a:rPr lang="en-GB" altLang="en-US" sz="2800" dirty="0">
                <a:latin typeface="Andika" panose="02000000000000000000" pitchFamily="2" charset="0"/>
                <a:ea typeface="Andika" panose="02000000000000000000" pitchFamily="2" charset="0"/>
                <a:cs typeface="Andika" panose="02000000000000000000" pitchFamily="2" charset="0"/>
              </a:rPr>
              <a:t>Malta is one of the most densely populated countries in the world.  Because of this, it has many cities and towns that grew close to each other over time.</a:t>
            </a:r>
            <a:endParaRPr lang="en-GB" altLang="en-US" sz="2800" dirty="0">
              <a:solidFill>
                <a:schemeClr val="tx1"/>
              </a:solidFill>
              <a:latin typeface="Andika" panose="02000000000000000000" pitchFamily="2" charset="0"/>
              <a:ea typeface="Andika" panose="02000000000000000000" pitchFamily="2" charset="0"/>
              <a:cs typeface="Andika" panose="02000000000000000000" pitchFamily="2" charset="0"/>
            </a:endParaRPr>
          </a:p>
          <a:p>
            <a:pPr algn="just"/>
            <a:endParaRPr lang="en-GB" altLang="en-US" sz="2800" dirty="0">
              <a:solidFill>
                <a:schemeClr val="tx1"/>
              </a:solidFill>
              <a:latin typeface="Andika" panose="02000000000000000000" pitchFamily="2" charset="0"/>
              <a:ea typeface="Andika" panose="02000000000000000000" pitchFamily="2" charset="0"/>
              <a:cs typeface="Andika" panose="02000000000000000000" pitchFamily="2" charset="0"/>
            </a:endParaRPr>
          </a:p>
          <a:p>
            <a:pPr marL="457200" indent="-457200" algn="just">
              <a:buFont typeface="Arial" panose="020B0604020202020204" pitchFamily="34" charset="0"/>
              <a:buChar char="•"/>
            </a:pPr>
            <a:r>
              <a:rPr lang="en-GB" altLang="en-US" sz="2800" dirty="0">
                <a:solidFill>
                  <a:schemeClr val="tx1"/>
                </a:solidFill>
                <a:latin typeface="Andika" panose="02000000000000000000" pitchFamily="2" charset="0"/>
                <a:ea typeface="Andika" panose="02000000000000000000" pitchFamily="2" charset="0"/>
                <a:cs typeface="Andika" panose="02000000000000000000" pitchFamily="2" charset="0"/>
              </a:rPr>
              <a:t>Malta has been inhabited since 5900BC.</a:t>
            </a:r>
          </a:p>
        </p:txBody>
      </p:sp>
      <p:pic>
        <p:nvPicPr>
          <p:cNvPr id="39" name="Various Artists - River Flows In You" hidden="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725400" y="62484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39"/>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C:\Users\Owner\Google Drive\#Family\#Daniel\Year 6\malta\gettyimages-178903848-1024x1024.jpggettyimages-178903848-1024x1024">
            <a:extLst>
              <a:ext uri="{FF2B5EF4-FFF2-40B4-BE49-F238E27FC236}">
                <a16:creationId xmlns:a16="http://schemas.microsoft.com/office/drawing/2014/main" xmlns="" id="{C7E69008-DD84-4C76-A376-AF9BBA94F317}"/>
              </a:ext>
            </a:extLst>
          </p:cNvPr>
          <p:cNvPicPr>
            <a:picLocks noChangeAspect="1"/>
          </p:cNvPicPr>
          <p:nvPr/>
        </p:nvPicPr>
        <p:blipFill>
          <a:blip r:embed="rId5"/>
          <a:srcRect/>
          <a:stretch>
            <a:fillRect/>
          </a:stretch>
        </p:blipFill>
        <p:spPr>
          <a:xfrm>
            <a:off x="0" y="1022985"/>
            <a:ext cx="5824239" cy="5869774"/>
          </a:xfrm>
          <a:custGeom>
            <a:avLst/>
            <a:gdLst>
              <a:gd name="connsiteX0" fmla="*/ 0 w 12192000"/>
              <a:gd name="connsiteY0" fmla="*/ 0 h 6858000"/>
              <a:gd name="connsiteX1" fmla="*/ 12192000 w 12192000"/>
              <a:gd name="connsiteY1" fmla="*/ 6858000 h 6858000"/>
              <a:gd name="connsiteX2" fmla="*/ 0 w 12192000"/>
              <a:gd name="connsiteY2" fmla="*/ 6858000 h 6858000"/>
            </a:gdLst>
            <a:ahLst/>
            <a:cxnLst>
              <a:cxn ang="0">
                <a:pos x="connsiteX0" y="connsiteY0"/>
              </a:cxn>
              <a:cxn ang="0">
                <a:pos x="connsiteX1" y="connsiteY1"/>
              </a:cxn>
              <a:cxn ang="0">
                <a:pos x="connsiteX2" y="connsiteY2"/>
              </a:cxn>
            </a:cxnLst>
            <a:rect l="l" t="t" r="r" b="b"/>
            <a:pathLst>
              <a:path w="12192000" h="6858000">
                <a:moveTo>
                  <a:pt x="0" y="0"/>
                </a:moveTo>
                <a:lnTo>
                  <a:pt x="12192000" y="6858000"/>
                </a:lnTo>
                <a:lnTo>
                  <a:pt x="0" y="6858000"/>
                </a:lnTo>
                <a:close/>
              </a:path>
            </a:pathLst>
          </a:custGeom>
          <a:ln>
            <a:noFill/>
          </a:ln>
        </p:spPr>
      </p:pic>
      <p:sp>
        <p:nvSpPr>
          <p:cNvPr id="6" name="直角三角形 5"/>
          <p:cNvSpPr/>
          <p:nvPr/>
        </p:nvSpPr>
        <p:spPr>
          <a:xfrm flipV="1">
            <a:off x="0" y="0"/>
            <a:ext cx="7525385" cy="4592955"/>
          </a:xfrm>
          <a:prstGeom prst="rtTriangle">
            <a:avLst/>
          </a:prstGeom>
          <a:solidFill>
            <a:srgbClr val="C000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文本框 7"/>
          <p:cNvSpPr txBox="1"/>
          <p:nvPr/>
        </p:nvSpPr>
        <p:spPr>
          <a:xfrm>
            <a:off x="5178287" y="337118"/>
            <a:ext cx="6652232" cy="6555641"/>
          </a:xfrm>
          <a:prstGeom prst="rect">
            <a:avLst/>
          </a:prstGeom>
          <a:noFill/>
        </p:spPr>
        <p:txBody>
          <a:bodyPr wrap="square" rtlCol="0">
            <a:spAutoFit/>
          </a:bodyPr>
          <a:lstStyle/>
          <a:p>
            <a:pPr marL="342900" indent="-342900" algn="just">
              <a:buFont typeface="Arial" panose="020B0604020202020204" pitchFamily="34" charset="0"/>
              <a:buChar char="•"/>
            </a:pPr>
            <a:r>
              <a:rPr lang="en-GB" altLang="en-US" sz="2800" dirty="0">
                <a:solidFill>
                  <a:schemeClr val="tx1"/>
                </a:solidFill>
                <a:latin typeface="Arial" panose="020B0604020202020204" pitchFamily="34" charset="0"/>
              </a:rPr>
              <a:t>Malta is a tourist destination enjoying a warm climate.</a:t>
            </a:r>
            <a:endParaRPr lang="en-GB" altLang="en-US" sz="2800" dirty="0">
              <a:latin typeface="Arial" panose="020B0604020202020204" pitchFamily="34" charset="0"/>
            </a:endParaRPr>
          </a:p>
          <a:p>
            <a:pPr marL="342900" indent="-342900" algn="just">
              <a:buFont typeface="Arial" panose="020B0604020202020204" pitchFamily="34" charset="0"/>
              <a:buChar char="•"/>
            </a:pPr>
            <a:endParaRPr lang="en-GB" altLang="en-US" sz="2800" dirty="0">
              <a:solidFill>
                <a:schemeClr val="tx1"/>
              </a:solidFill>
              <a:latin typeface="Arial" panose="020B0604020202020204" pitchFamily="34" charset="0"/>
            </a:endParaRPr>
          </a:p>
          <a:p>
            <a:pPr marL="342900" indent="-342900" algn="just">
              <a:buFont typeface="Arial" panose="020B0604020202020204" pitchFamily="34" charset="0"/>
              <a:buChar char="•"/>
            </a:pPr>
            <a:r>
              <a:rPr lang="en-GB" altLang="en-US" sz="2800" dirty="0">
                <a:solidFill>
                  <a:schemeClr val="tx1"/>
                </a:solidFill>
                <a:latin typeface="Arial" panose="020B0604020202020204" pitchFamily="34" charset="0"/>
              </a:rPr>
              <a:t>It is an archipelago in the center of the Mediterranean sea.</a:t>
            </a:r>
          </a:p>
          <a:p>
            <a:pPr marL="342900" indent="-342900" algn="just">
              <a:buFont typeface="Arial" panose="020B0604020202020204" pitchFamily="34" charset="0"/>
              <a:buChar char="•"/>
            </a:pPr>
            <a:endParaRPr lang="en-GB" altLang="en-US" sz="2800" dirty="0">
              <a:solidFill>
                <a:schemeClr val="tx1"/>
              </a:solidFill>
              <a:latin typeface="Arial" panose="020B0604020202020204" pitchFamily="34" charset="0"/>
            </a:endParaRPr>
          </a:p>
          <a:p>
            <a:pPr marL="342900" indent="-342900" algn="just">
              <a:buFont typeface="Arial" panose="020B0604020202020204" pitchFamily="34" charset="0"/>
              <a:buChar char="•"/>
            </a:pPr>
            <a:r>
              <a:rPr lang="en-GB" altLang="en-US" sz="2800" dirty="0">
                <a:solidFill>
                  <a:schemeClr val="tx1"/>
                </a:solidFill>
                <a:latin typeface="Arial" panose="020B0604020202020204" pitchFamily="34" charset="0"/>
              </a:rPr>
              <a:t>Maltese history is long and colourful, going back thousand of years since prehistoric times.</a:t>
            </a:r>
          </a:p>
          <a:p>
            <a:pPr marL="342900" indent="-342900" algn="just">
              <a:buFont typeface="Arial" panose="020B0604020202020204" pitchFamily="34" charset="0"/>
              <a:buChar char="•"/>
            </a:pPr>
            <a:endParaRPr lang="en-GB" altLang="en-US" sz="2800" dirty="0">
              <a:solidFill>
                <a:schemeClr val="tx1"/>
              </a:solidFill>
              <a:latin typeface="Arial" panose="020B0604020202020204" pitchFamily="34" charset="0"/>
            </a:endParaRPr>
          </a:p>
          <a:p>
            <a:pPr marL="342900" indent="-342900" algn="just">
              <a:buFont typeface="Arial" panose="020B0604020202020204" pitchFamily="34" charset="0"/>
              <a:buChar char="•"/>
            </a:pPr>
            <a:r>
              <a:rPr lang="en-GB" altLang="en-US" sz="2800" dirty="0">
                <a:solidFill>
                  <a:schemeClr val="tx1"/>
                </a:solidFill>
                <a:latin typeface="Arial" panose="020B0604020202020204" pitchFamily="34" charset="0"/>
              </a:rPr>
              <a:t>Christianity was brought to the island around 2000 	years ago by St. Paul. His ship was caught is a</a:t>
            </a:r>
            <a:r>
              <a:rPr lang="en-GB" altLang="en-US" sz="2800" dirty="0">
                <a:latin typeface="Arial" panose="020B0604020202020204" pitchFamily="34" charset="0"/>
              </a:rPr>
              <a:t> </a:t>
            </a:r>
            <a:r>
              <a:rPr lang="en-GB" altLang="en-US" sz="2800" dirty="0">
                <a:solidFill>
                  <a:schemeClr val="tx1"/>
                </a:solidFill>
                <a:latin typeface="Arial" panose="020B0604020202020204" pitchFamily="34" charset="0"/>
              </a:rPr>
              <a:t>violent storm and was wrecked on the Maltese</a:t>
            </a:r>
            <a:r>
              <a:rPr lang="en-GB" altLang="en-US" sz="2800" dirty="0">
                <a:latin typeface="Arial" panose="020B0604020202020204" pitchFamily="34" charset="0"/>
              </a:rPr>
              <a:t> </a:t>
            </a:r>
            <a:r>
              <a:rPr lang="en-GB" altLang="en-US" sz="2800" dirty="0">
                <a:solidFill>
                  <a:schemeClr val="tx1"/>
                </a:solidFill>
                <a:latin typeface="Arial" panose="020B0604020202020204" pitchFamily="34" charset="0"/>
              </a:rPr>
              <a:t>coast.</a:t>
            </a:r>
          </a:p>
        </p:txBody>
      </p:sp>
      <p:pic>
        <p:nvPicPr>
          <p:cNvPr id="39" name="Various Artists - River Flows In You" hidden="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725400" y="62484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3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xmlns="" id="{54DDEBDD-D8BD-41A6-8A0D-B00E3768B0F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pic>
        <p:nvPicPr>
          <p:cNvPr id="15" name="Picture Placeholder 14">
            <a:extLst>
              <a:ext uri="{FF2B5EF4-FFF2-40B4-BE49-F238E27FC236}">
                <a16:creationId xmlns:a16="http://schemas.microsoft.com/office/drawing/2014/main" xmlns="" id="{43E14557-C26C-436C-BB96-9362512FF4CC}"/>
              </a:ext>
            </a:extLst>
          </p:cNvPr>
          <p:cNvPicPr>
            <a:picLocks noGrp="1" noChangeAspect="1"/>
          </p:cNvPicPr>
          <p:nvPr>
            <p:ph type="pic" idx="1"/>
          </p:nvPr>
        </p:nvPicPr>
        <p:blipFill rotWithShape="1">
          <a:blip r:embed="rId3">
            <a:alphaModFix/>
          </a:blip>
          <a:srcRect l="23536" r="24019"/>
          <a:stretch/>
        </p:blipFill>
        <p:spPr>
          <a:xfrm>
            <a:off x="5797543" y="10"/>
            <a:ext cx="6394152" cy="6857990"/>
          </a:xfrm>
          <a:prstGeom prst="rect">
            <a:avLst/>
          </a:prstGeom>
        </p:spPr>
      </p:pic>
      <p:sp>
        <p:nvSpPr>
          <p:cNvPr id="3" name="Title 2">
            <a:extLst>
              <a:ext uri="{FF2B5EF4-FFF2-40B4-BE49-F238E27FC236}">
                <a16:creationId xmlns:a16="http://schemas.microsoft.com/office/drawing/2014/main" xmlns="" id="{FBEBB48D-0367-4CE5-AE6A-B0EAC08766F3}"/>
              </a:ext>
            </a:extLst>
          </p:cNvPr>
          <p:cNvSpPr>
            <a:spLocks noGrp="1"/>
          </p:cNvSpPr>
          <p:nvPr>
            <p:ph type="title"/>
          </p:nvPr>
        </p:nvSpPr>
        <p:spPr>
          <a:xfrm>
            <a:off x="596345" y="797027"/>
            <a:ext cx="4803636" cy="1311664"/>
          </a:xfrm>
        </p:spPr>
        <p:txBody>
          <a:bodyPr vert="horz" lIns="91440" tIns="45720" rIns="91440" bIns="45720" rtlCol="0" anchor="ctr">
            <a:normAutofit fontScale="90000"/>
          </a:bodyPr>
          <a:lstStyle/>
          <a:p>
            <a:pPr algn="ctr"/>
            <a:r>
              <a:rPr lang="en-US" sz="4400" dirty="0">
                <a:solidFill>
                  <a:srgbClr val="000000"/>
                </a:solidFill>
                <a:latin typeface="Andika" panose="02000000000000000000" pitchFamily="2" charset="0"/>
                <a:ea typeface="Andika" panose="02000000000000000000" pitchFamily="2" charset="0"/>
                <a:cs typeface="Andika" panose="02000000000000000000" pitchFamily="2" charset="0"/>
              </a:rPr>
              <a:t>Malta’s Location in the Mediterranean</a:t>
            </a:r>
          </a:p>
        </p:txBody>
      </p:sp>
      <p:sp>
        <p:nvSpPr>
          <p:cNvPr id="4" name="Text Placeholder 3">
            <a:extLst>
              <a:ext uri="{FF2B5EF4-FFF2-40B4-BE49-F238E27FC236}">
                <a16:creationId xmlns:a16="http://schemas.microsoft.com/office/drawing/2014/main" xmlns="" id="{1FFDAA79-08CA-44BC-9BC5-8B0E6D74ADED}"/>
              </a:ext>
            </a:extLst>
          </p:cNvPr>
          <p:cNvSpPr>
            <a:spLocks noGrp="1"/>
          </p:cNvSpPr>
          <p:nvPr>
            <p:ph type="body" sz="half" idx="2"/>
          </p:nvPr>
        </p:nvSpPr>
        <p:spPr>
          <a:xfrm>
            <a:off x="407505" y="2272143"/>
            <a:ext cx="5104296" cy="4168414"/>
          </a:xfrm>
        </p:spPr>
        <p:txBody>
          <a:bodyPr vert="horz" lIns="91440" tIns="45720" rIns="91440" bIns="45720" rtlCol="0" anchor="ctr">
            <a:normAutofit fontScale="92500" lnSpcReduction="10000"/>
          </a:bodyPr>
          <a:lstStyle/>
          <a:p>
            <a:pPr marL="285750" indent="-228600" algn="just">
              <a:lnSpc>
                <a:spcPct val="170000"/>
              </a:lnSpc>
              <a:buFont typeface="Arial" panose="020B0604020202020204" pitchFamily="34" charset="0"/>
              <a:buChar char="•"/>
            </a:pPr>
            <a:r>
              <a:rPr lang="en-US" sz="2000" dirty="0">
                <a:solidFill>
                  <a:srgbClr val="000000"/>
                </a:solidFill>
                <a:latin typeface="Andika" panose="02000000000000000000" pitchFamily="2" charset="0"/>
                <a:ea typeface="Andika" panose="02000000000000000000" pitchFamily="2" charset="0"/>
                <a:cs typeface="Andika" panose="02000000000000000000" pitchFamily="2" charset="0"/>
              </a:rPr>
              <a:t>Malta was occupied by many rulers because of its strategic position in the Mediterranean Sea.  </a:t>
            </a:r>
          </a:p>
          <a:p>
            <a:pPr marL="285750" indent="-228600" algn="just">
              <a:lnSpc>
                <a:spcPct val="170000"/>
              </a:lnSpc>
              <a:buFont typeface="Arial" panose="020B0604020202020204" pitchFamily="34" charset="0"/>
              <a:buChar char="•"/>
            </a:pPr>
            <a:endParaRPr lang="en-US" sz="2000" dirty="0">
              <a:solidFill>
                <a:srgbClr val="000000"/>
              </a:solidFill>
              <a:latin typeface="Andika" panose="02000000000000000000" pitchFamily="2" charset="0"/>
              <a:ea typeface="Andika" panose="02000000000000000000" pitchFamily="2" charset="0"/>
              <a:cs typeface="Andika" panose="02000000000000000000" pitchFamily="2" charset="0"/>
            </a:endParaRPr>
          </a:p>
          <a:p>
            <a:pPr marL="285750" indent="-228600" algn="just">
              <a:lnSpc>
                <a:spcPct val="170000"/>
              </a:lnSpc>
              <a:buFont typeface="Arial" panose="020B0604020202020204" pitchFamily="34" charset="0"/>
              <a:buChar char="•"/>
            </a:pPr>
            <a:r>
              <a:rPr lang="en-US" sz="2000" dirty="0">
                <a:solidFill>
                  <a:srgbClr val="000000"/>
                </a:solidFill>
                <a:latin typeface="Andika" panose="02000000000000000000" pitchFamily="2" charset="0"/>
                <a:ea typeface="Andika" panose="02000000000000000000" pitchFamily="2" charset="0"/>
                <a:cs typeface="Andika" panose="02000000000000000000" pitchFamily="2" charset="0"/>
              </a:rPr>
              <a:t>It was ruled by the Phoenicians, the Carthaginians, the Arabs, the Normans, the </a:t>
            </a:r>
            <a:r>
              <a:rPr lang="en-US" sz="2000" dirty="0" err="1">
                <a:solidFill>
                  <a:srgbClr val="000000"/>
                </a:solidFill>
                <a:latin typeface="Andika" panose="02000000000000000000" pitchFamily="2" charset="0"/>
                <a:ea typeface="Andika" panose="02000000000000000000" pitchFamily="2" charset="0"/>
                <a:cs typeface="Andika" panose="02000000000000000000" pitchFamily="2" charset="0"/>
              </a:rPr>
              <a:t>Aragonese</a:t>
            </a:r>
            <a:r>
              <a:rPr lang="en-US" sz="2000" dirty="0">
                <a:solidFill>
                  <a:srgbClr val="000000"/>
                </a:solidFill>
                <a:latin typeface="Andika" panose="02000000000000000000" pitchFamily="2" charset="0"/>
                <a:ea typeface="Andika" panose="02000000000000000000" pitchFamily="2" charset="0"/>
                <a:cs typeface="Andika" panose="02000000000000000000" pitchFamily="2" charset="0"/>
              </a:rPr>
              <a:t>, the Knights of St. John, the French and the British. </a:t>
            </a:r>
          </a:p>
        </p:txBody>
      </p:sp>
    </p:spTree>
    <p:extLst>
      <p:ext uri="{BB962C8B-B14F-4D97-AF65-F5344CB8AC3E}">
        <p14:creationId xmlns:p14="http://schemas.microsoft.com/office/powerpoint/2010/main" val="3293839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B76D444-2756-434F-AE61-96D69830C1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Placeholder 4" descr="A castle on a cloudy day&#10;&#10;Description automatically generated">
            <a:extLst>
              <a:ext uri="{FF2B5EF4-FFF2-40B4-BE49-F238E27FC236}">
                <a16:creationId xmlns:a16="http://schemas.microsoft.com/office/drawing/2014/main" xmlns="" id="{4E90650E-0895-4F31-94F8-BA74E58AFEDA}"/>
              </a:ext>
            </a:extLst>
          </p:cNvPr>
          <p:cNvPicPr>
            <a:picLocks noGrp="1" noChangeAspect="1"/>
          </p:cNvPicPr>
          <p:nvPr>
            <p:ph type="pic" idx="1"/>
          </p:nvPr>
        </p:nvPicPr>
        <p:blipFill rotWithShape="1">
          <a:blip r:embed="rId2"/>
          <a:srcRect t="7421" r="-1" b="-1"/>
          <a:stretch/>
        </p:blipFill>
        <p:spPr>
          <a:xfrm>
            <a:off x="320040" y="320040"/>
            <a:ext cx="11548872" cy="4303462"/>
          </a:xfrm>
          <a:prstGeom prst="rect">
            <a:avLst/>
          </a:prstGeom>
        </p:spPr>
      </p:pic>
      <p:sp>
        <p:nvSpPr>
          <p:cNvPr id="12" name="Rectangle 11">
            <a:extLst>
              <a:ext uri="{FF2B5EF4-FFF2-40B4-BE49-F238E27FC236}">
                <a16:creationId xmlns:a16="http://schemas.microsoft.com/office/drawing/2014/main" xmlns="" id="{A27B6159-7734-4564-9E0F-C4BC43C36E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xmlns="" id="{945800EA-B2B1-4D36-8423-125DF5E06772}"/>
              </a:ext>
            </a:extLst>
          </p:cNvPr>
          <p:cNvSpPr>
            <a:spLocks noGrp="1"/>
          </p:cNvSpPr>
          <p:nvPr>
            <p:ph type="title"/>
          </p:nvPr>
        </p:nvSpPr>
        <p:spPr>
          <a:xfrm>
            <a:off x="586414" y="5009083"/>
            <a:ext cx="3144338" cy="1345997"/>
          </a:xfrm>
        </p:spPr>
        <p:txBody>
          <a:bodyPr vert="horz" lIns="91440" tIns="45720" rIns="91440" bIns="45720" rtlCol="0" anchor="ctr">
            <a:normAutofit/>
          </a:bodyPr>
          <a:lstStyle/>
          <a:p>
            <a:pPr algn="ctr"/>
            <a:r>
              <a:rPr lang="en-US" sz="2600" dirty="0">
                <a:solidFill>
                  <a:schemeClr val="bg1"/>
                </a:solidFill>
                <a:latin typeface="Andika" panose="02000000000000000000" pitchFamily="2" charset="0"/>
                <a:ea typeface="Andika" panose="02000000000000000000" pitchFamily="2" charset="0"/>
                <a:cs typeface="Andika" panose="02000000000000000000" pitchFamily="2" charset="0"/>
              </a:rPr>
              <a:t>What is the capital city of Malta?</a:t>
            </a:r>
          </a:p>
        </p:txBody>
      </p:sp>
      <p:cxnSp>
        <p:nvCxnSpPr>
          <p:cNvPr id="14" name="Straight Connector 13">
            <a:extLst>
              <a:ext uri="{FF2B5EF4-FFF2-40B4-BE49-F238E27FC236}">
                <a16:creationId xmlns:a16="http://schemas.microsoft.com/office/drawing/2014/main" xmlns="" id="{E2FFB46B-05BC-4950-B18A-9593FDAE6ED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xmlns="" id="{91E6141E-623B-4605-914A-1547E3D9E572}"/>
              </a:ext>
            </a:extLst>
          </p:cNvPr>
          <p:cNvSpPr>
            <a:spLocks noGrp="1"/>
          </p:cNvSpPr>
          <p:nvPr>
            <p:ph type="body" sz="half" idx="2"/>
          </p:nvPr>
        </p:nvSpPr>
        <p:spPr>
          <a:xfrm>
            <a:off x="4379976" y="4782312"/>
            <a:ext cx="7298502" cy="1755647"/>
          </a:xfrm>
        </p:spPr>
        <p:txBody>
          <a:bodyPr vert="horz" lIns="91440" tIns="45720" rIns="91440" bIns="45720" rtlCol="0" anchor="ctr">
            <a:normAutofit/>
          </a:bodyPr>
          <a:lstStyle/>
          <a:p>
            <a:pPr marL="285750" indent="-228600" algn="just">
              <a:buFont typeface="Arial" panose="020B0604020202020204" pitchFamily="34" charset="0"/>
              <a:buChar char="•"/>
            </a:pPr>
            <a:r>
              <a:rPr lang="en-US" sz="1700" dirty="0">
                <a:solidFill>
                  <a:schemeClr val="bg1"/>
                </a:solidFill>
                <a:latin typeface="Andika" panose="02000000000000000000" pitchFamily="2" charset="0"/>
                <a:ea typeface="Andika" panose="02000000000000000000" pitchFamily="2" charset="0"/>
                <a:cs typeface="Andika" panose="02000000000000000000" pitchFamily="2" charset="0"/>
              </a:rPr>
              <a:t>The capital city of Malta is Valletta.</a:t>
            </a:r>
          </a:p>
          <a:p>
            <a:pPr marL="285750" indent="-228600" algn="just">
              <a:buFont typeface="Arial" panose="020B0604020202020204" pitchFamily="34" charset="0"/>
              <a:buChar char="•"/>
            </a:pPr>
            <a:r>
              <a:rPr lang="en-US" sz="1700" i="0" dirty="0">
                <a:solidFill>
                  <a:schemeClr val="bg1"/>
                </a:solidFill>
                <a:effectLst/>
                <a:latin typeface="Andika" panose="02000000000000000000" pitchFamily="2" charset="0"/>
                <a:ea typeface="Andika" panose="02000000000000000000" pitchFamily="2" charset="0"/>
                <a:cs typeface="Andika" panose="02000000000000000000" pitchFamily="2" charset="0"/>
              </a:rPr>
              <a:t>It became Malta’s capital in 1571 when Grand Master Pierre de Monte moved from his seat at Fort St Angelo in </a:t>
            </a:r>
            <a:r>
              <a:rPr lang="en-US" sz="1700" i="0" dirty="0" err="1">
                <a:solidFill>
                  <a:schemeClr val="bg1"/>
                </a:solidFill>
                <a:effectLst/>
                <a:latin typeface="Andika" panose="02000000000000000000" pitchFamily="2" charset="0"/>
                <a:ea typeface="Andika" panose="02000000000000000000" pitchFamily="2" charset="0"/>
                <a:cs typeface="Andika" panose="02000000000000000000" pitchFamily="2" charset="0"/>
              </a:rPr>
              <a:t>Vittoriosa</a:t>
            </a:r>
            <a:r>
              <a:rPr lang="en-US" sz="1700" i="0" dirty="0">
                <a:solidFill>
                  <a:schemeClr val="bg1"/>
                </a:solidFill>
                <a:effectLst/>
                <a:latin typeface="Andika" panose="02000000000000000000" pitchFamily="2" charset="0"/>
                <a:ea typeface="Andika" panose="02000000000000000000" pitchFamily="2" charset="0"/>
                <a:cs typeface="Andika" panose="02000000000000000000" pitchFamily="2" charset="0"/>
              </a:rPr>
              <a:t> to the Grandmaster's Palace in Valletta.</a:t>
            </a:r>
            <a:endParaRPr lang="en-US" sz="1700" dirty="0">
              <a:solidFill>
                <a:schemeClr val="bg1"/>
              </a:solidFill>
              <a:latin typeface="Andika" panose="02000000000000000000" pitchFamily="2" charset="0"/>
              <a:ea typeface="Andika" panose="02000000000000000000" pitchFamily="2" charset="0"/>
              <a:cs typeface="Andika" panose="02000000000000000000" pitchFamily="2" charset="0"/>
            </a:endParaRPr>
          </a:p>
        </p:txBody>
      </p:sp>
    </p:spTree>
    <p:extLst>
      <p:ext uri="{BB962C8B-B14F-4D97-AF65-F5344CB8AC3E}">
        <p14:creationId xmlns:p14="http://schemas.microsoft.com/office/powerpoint/2010/main" val="1621695903"/>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81608CF-948D-4AB0-AEBD-0FE9C0868203}"/>
              </a:ext>
            </a:extLst>
          </p:cNvPr>
          <p:cNvSpPr txBox="1"/>
          <p:nvPr/>
        </p:nvSpPr>
        <p:spPr>
          <a:xfrm>
            <a:off x="240771" y="3838054"/>
            <a:ext cx="3559244" cy="2308324"/>
          </a:xfrm>
          <a:prstGeom prst="rect">
            <a:avLst/>
          </a:prstGeom>
          <a:noFill/>
          <a:ln w="76200">
            <a:solidFill>
              <a:srgbClr val="FFFF00"/>
            </a:solidFill>
          </a:ln>
        </p:spPr>
        <p:txBody>
          <a:bodyPr wrap="square" rtlCol="0">
            <a:spAutoFit/>
          </a:bodyPr>
          <a:lstStyle/>
          <a:p>
            <a:pPr algn="ctr"/>
            <a:r>
              <a:rPr lang="mt-MT" sz="2400" dirty="0">
                <a:latin typeface="Andika" panose="02000000000000000000" pitchFamily="2" charset="0"/>
                <a:ea typeface="Andika" panose="02000000000000000000" pitchFamily="2" charset="0"/>
                <a:cs typeface="Andika" panose="02000000000000000000" pitchFamily="2" charset="0"/>
              </a:rPr>
              <a:t>Some places of interest in Malta are the Neolitic Temples, Mdina, The Grand Harbour and The Fortifications.</a:t>
            </a:r>
            <a:endParaRPr lang="en-GB" sz="2400" dirty="0">
              <a:latin typeface="Andika" panose="02000000000000000000" pitchFamily="2" charset="0"/>
              <a:ea typeface="Andika" panose="02000000000000000000" pitchFamily="2" charset="0"/>
              <a:cs typeface="Andika" panose="02000000000000000000" pitchFamily="2" charset="0"/>
            </a:endParaRPr>
          </a:p>
        </p:txBody>
      </p:sp>
      <p:pic>
        <p:nvPicPr>
          <p:cNvPr id="5124" name="Picture 4" descr="Grand Harbour | Maltese History &amp; Heritage">
            <a:extLst>
              <a:ext uri="{FF2B5EF4-FFF2-40B4-BE49-F238E27FC236}">
                <a16:creationId xmlns:a16="http://schemas.microsoft.com/office/drawing/2014/main" xmlns="" id="{DB28D2A2-C9A3-49F2-AA3A-DFE787B095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8847" y="54086"/>
            <a:ext cx="4515912" cy="301437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gantija Temples | Stately Homes in 13th District, Malta">
            <a:extLst>
              <a:ext uri="{FF2B5EF4-FFF2-40B4-BE49-F238E27FC236}">
                <a16:creationId xmlns:a16="http://schemas.microsoft.com/office/drawing/2014/main" xmlns="" id="{E9AEFD7D-9C96-40D6-B0B3-631FF71543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0051" y="3247635"/>
            <a:ext cx="5019170" cy="3489163"/>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9 Things to do in Mdina, Malta [New Guide] | OverseasAttractions.com">
            <a:extLst>
              <a:ext uri="{FF2B5EF4-FFF2-40B4-BE49-F238E27FC236}">
                <a16:creationId xmlns:a16="http://schemas.microsoft.com/office/drawing/2014/main" xmlns="" id="{EFA1EFCE-ADE7-462C-B5F9-E791F1189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310" y="54086"/>
            <a:ext cx="5139390" cy="337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022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81608CF-948D-4AB0-AEBD-0FE9C0868203}"/>
              </a:ext>
            </a:extLst>
          </p:cNvPr>
          <p:cNvSpPr txBox="1"/>
          <p:nvPr/>
        </p:nvSpPr>
        <p:spPr>
          <a:xfrm>
            <a:off x="671803" y="4627984"/>
            <a:ext cx="10431626" cy="1569660"/>
          </a:xfrm>
          <a:prstGeom prst="rect">
            <a:avLst/>
          </a:prstGeom>
          <a:noFill/>
          <a:ln w="76200">
            <a:solidFill>
              <a:srgbClr val="FFFF00"/>
            </a:solidFill>
          </a:ln>
        </p:spPr>
        <p:txBody>
          <a:bodyPr wrap="square" rtlCol="0">
            <a:spAutoFit/>
          </a:bodyPr>
          <a:lstStyle/>
          <a:p>
            <a:pPr algn="ctr"/>
            <a:r>
              <a:rPr lang="mt-MT" sz="2400" dirty="0">
                <a:latin typeface="Andika" panose="02000000000000000000" pitchFamily="2" charset="0"/>
                <a:ea typeface="Andika" panose="02000000000000000000" pitchFamily="2" charset="0"/>
                <a:cs typeface="Andika" panose="02000000000000000000" pitchFamily="2" charset="0"/>
              </a:rPr>
              <a:t>Malta is one of the most Catholic countries in the world.  About 98% of the population identifies as Roman Catholic.</a:t>
            </a:r>
          </a:p>
          <a:p>
            <a:pPr algn="ctr"/>
            <a:endParaRPr lang="mt-MT" sz="2400" dirty="0">
              <a:latin typeface="Andika" panose="02000000000000000000" pitchFamily="2" charset="0"/>
              <a:ea typeface="Andika" panose="02000000000000000000" pitchFamily="2" charset="0"/>
              <a:cs typeface="Andika" panose="02000000000000000000" pitchFamily="2" charset="0"/>
            </a:endParaRPr>
          </a:p>
          <a:p>
            <a:pPr algn="ctr"/>
            <a:r>
              <a:rPr lang="mt-MT" sz="2400" dirty="0">
                <a:latin typeface="Andika" panose="02000000000000000000" pitchFamily="2" charset="0"/>
                <a:ea typeface="Andika" panose="02000000000000000000" pitchFamily="2" charset="0"/>
                <a:cs typeface="Andika" panose="02000000000000000000" pitchFamily="2" charset="0"/>
              </a:rPr>
              <a:t>Malta is home to 365 churches.</a:t>
            </a:r>
            <a:endParaRPr lang="en-GB" sz="2400" dirty="0">
              <a:latin typeface="Andika" panose="02000000000000000000" pitchFamily="2" charset="0"/>
              <a:ea typeface="Andika" panose="02000000000000000000" pitchFamily="2" charset="0"/>
              <a:cs typeface="Andika" panose="02000000000000000000" pitchFamily="2" charset="0"/>
            </a:endParaRPr>
          </a:p>
        </p:txBody>
      </p:sp>
      <p:pic>
        <p:nvPicPr>
          <p:cNvPr id="3076" name="Picture 4" descr="Masses in Malta and Gozo's Churches to Resume On The 13th June">
            <a:extLst>
              <a:ext uri="{FF2B5EF4-FFF2-40B4-BE49-F238E27FC236}">
                <a16:creationId xmlns:a16="http://schemas.microsoft.com/office/drawing/2014/main" xmlns="" id="{80B771ED-A8BB-43BF-BC80-29B6116105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8718" y="310725"/>
            <a:ext cx="7461380" cy="4191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505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xmlns="" id="{E45CA849-654C-4173-AD99-B3A2528275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xmlns="" id="{A1362BC9-4BA7-4E01-8DBA-A5936F43C8CB}"/>
              </a:ext>
            </a:extLst>
          </p:cNvPr>
          <p:cNvSpPr>
            <a:spLocks noGrp="1"/>
          </p:cNvSpPr>
          <p:nvPr>
            <p:ph type="title"/>
          </p:nvPr>
        </p:nvSpPr>
        <p:spPr>
          <a:xfrm>
            <a:off x="429768" y="411480"/>
            <a:ext cx="11201400" cy="1106424"/>
          </a:xfrm>
        </p:spPr>
        <p:txBody>
          <a:bodyPr vert="horz" lIns="91440" tIns="45720" rIns="91440" bIns="45720" rtlCol="0" anchor="ctr">
            <a:normAutofit/>
          </a:bodyPr>
          <a:lstStyle/>
          <a:p>
            <a:pPr algn="ctr"/>
            <a:r>
              <a:rPr lang="en-US" sz="3600" dirty="0">
                <a:latin typeface="Andika" panose="02000000000000000000" pitchFamily="2" charset="0"/>
                <a:ea typeface="Andika" panose="02000000000000000000" pitchFamily="2" charset="0"/>
                <a:cs typeface="Andika" panose="02000000000000000000" pitchFamily="2" charset="0"/>
              </a:rPr>
              <a:t>Maltese: A Unique Language</a:t>
            </a:r>
          </a:p>
        </p:txBody>
      </p:sp>
      <p:sp>
        <p:nvSpPr>
          <p:cNvPr id="18" name="Rectangle 17">
            <a:extLst>
              <a:ext uri="{FF2B5EF4-FFF2-40B4-BE49-F238E27FC236}">
                <a16:creationId xmlns:a16="http://schemas.microsoft.com/office/drawing/2014/main" xmlns="" id="{3E23A947-2D45-4208-AE2B-64948C87A3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8793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Placeholder 10">
            <a:extLst>
              <a:ext uri="{FF2B5EF4-FFF2-40B4-BE49-F238E27FC236}">
                <a16:creationId xmlns:a16="http://schemas.microsoft.com/office/drawing/2014/main" xmlns="" id="{627FDC04-2210-4505-AA31-0CD449BC72B2}"/>
              </a:ext>
            </a:extLst>
          </p:cNvPr>
          <p:cNvPicPr>
            <a:picLocks noGrp="1" noChangeAspect="1"/>
          </p:cNvPicPr>
          <p:nvPr>
            <p:ph type="pic" idx="1"/>
          </p:nvPr>
        </p:nvPicPr>
        <p:blipFill rotWithShape="1">
          <a:blip r:embed="rId2"/>
          <a:srcRect r="-1" b="3682"/>
          <a:stretch/>
        </p:blipFill>
        <p:spPr>
          <a:xfrm>
            <a:off x="429768" y="1721922"/>
            <a:ext cx="6704891" cy="4520559"/>
          </a:xfrm>
          <a:prstGeom prst="rect">
            <a:avLst/>
          </a:prstGeom>
        </p:spPr>
      </p:pic>
      <p:sp useBgFill="1">
        <p:nvSpPr>
          <p:cNvPr id="20" name="Rectangle 19">
            <a:extLst>
              <a:ext uri="{FF2B5EF4-FFF2-40B4-BE49-F238E27FC236}">
                <a16:creationId xmlns:a16="http://schemas.microsoft.com/office/drawing/2014/main" xmlns="" id="{E5BBB0F9-6A59-4D02-A9C7-A2D6516684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43801" y="1721922"/>
            <a:ext cx="4218432" cy="4520560"/>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xmlns="" id="{AAEE75EF-8F5B-4F24-892E-DD93B5B7D89A}"/>
              </a:ext>
            </a:extLst>
          </p:cNvPr>
          <p:cNvSpPr>
            <a:spLocks noGrp="1"/>
          </p:cNvSpPr>
          <p:nvPr>
            <p:ph type="body" sz="half" idx="2"/>
          </p:nvPr>
        </p:nvSpPr>
        <p:spPr>
          <a:xfrm>
            <a:off x="7564428" y="2020824"/>
            <a:ext cx="4066740" cy="3959352"/>
          </a:xfrm>
        </p:spPr>
        <p:txBody>
          <a:bodyPr vert="horz" lIns="91440" tIns="45720" rIns="91440" bIns="45720" rtlCol="0" anchor="ctr">
            <a:normAutofit fontScale="92500" lnSpcReduction="10000"/>
          </a:bodyPr>
          <a:lstStyle/>
          <a:p>
            <a:pPr marL="285750" indent="-228600" algn="just">
              <a:lnSpc>
                <a:spcPct val="150000"/>
              </a:lnSpc>
              <a:buFont typeface="Arial" panose="020B0604020202020204" pitchFamily="34" charset="0"/>
              <a:buChar char="•"/>
            </a:pPr>
            <a:r>
              <a:rPr lang="en-US" sz="1800" i="0" dirty="0">
                <a:effectLst/>
                <a:latin typeface="Andika" panose="02000000000000000000" pitchFamily="2" charset="0"/>
                <a:ea typeface="Andika" panose="02000000000000000000" pitchFamily="2" charset="0"/>
                <a:cs typeface="Andika" panose="02000000000000000000" pitchFamily="2" charset="0"/>
              </a:rPr>
              <a:t>Maltese</a:t>
            </a:r>
            <a:r>
              <a:rPr lang="en-US" sz="1800" b="0" i="0" dirty="0">
                <a:effectLst/>
                <a:latin typeface="Andika" panose="02000000000000000000" pitchFamily="2" charset="0"/>
                <a:ea typeface="Andika" panose="02000000000000000000" pitchFamily="2" charset="0"/>
                <a:cs typeface="Andika" panose="02000000000000000000" pitchFamily="2" charset="0"/>
              </a:rPr>
              <a:t> is a </a:t>
            </a:r>
            <a:r>
              <a:rPr lang="en-US" sz="1800" dirty="0">
                <a:latin typeface="Andika" panose="02000000000000000000" pitchFamily="2" charset="0"/>
                <a:ea typeface="Andika" panose="02000000000000000000" pitchFamily="2" charset="0"/>
                <a:cs typeface="Andika" panose="02000000000000000000" pitchFamily="2" charset="0"/>
              </a:rPr>
              <a:t>Semitic language </a:t>
            </a:r>
            <a:r>
              <a:rPr lang="en-US" sz="1800" b="0" i="0" dirty="0">
                <a:effectLst/>
                <a:latin typeface="Andika" panose="02000000000000000000" pitchFamily="2" charset="0"/>
                <a:ea typeface="Andika" panose="02000000000000000000" pitchFamily="2" charset="0"/>
                <a:cs typeface="Andika" panose="02000000000000000000" pitchFamily="2" charset="0"/>
              </a:rPr>
              <a:t>spoken by the Maltese</a:t>
            </a:r>
            <a:r>
              <a:rPr lang="en-US" sz="1800" dirty="0">
                <a:latin typeface="Andika" panose="02000000000000000000" pitchFamily="2" charset="0"/>
                <a:ea typeface="Andika" panose="02000000000000000000" pitchFamily="2" charset="0"/>
                <a:cs typeface="Andika" panose="02000000000000000000" pitchFamily="2" charset="0"/>
              </a:rPr>
              <a:t> </a:t>
            </a:r>
            <a:r>
              <a:rPr lang="en-US" sz="1800" b="0" i="0" strike="noStrike" dirty="0">
                <a:effectLst/>
                <a:latin typeface="Andika" panose="02000000000000000000" pitchFamily="2" charset="0"/>
                <a:ea typeface="Andika" panose="02000000000000000000" pitchFamily="2" charset="0"/>
                <a:cs typeface="Andika" panose="02000000000000000000" pitchFamily="2" charset="0"/>
              </a:rPr>
              <a:t>people. </a:t>
            </a:r>
            <a:r>
              <a:rPr lang="en-US" sz="1800" b="0" i="0" dirty="0">
                <a:effectLst/>
                <a:latin typeface="Andika" panose="02000000000000000000" pitchFamily="2" charset="0"/>
                <a:ea typeface="Andika" panose="02000000000000000000" pitchFamily="2" charset="0"/>
                <a:cs typeface="Andika" panose="02000000000000000000" pitchFamily="2" charset="0"/>
              </a:rPr>
              <a:t>It is the national language of Malta and also serves as an official</a:t>
            </a:r>
            <a:r>
              <a:rPr lang="en-US" sz="1800" dirty="0">
                <a:latin typeface="Andika" panose="02000000000000000000" pitchFamily="2" charset="0"/>
                <a:ea typeface="Andika" panose="02000000000000000000" pitchFamily="2" charset="0"/>
                <a:cs typeface="Andika" panose="02000000000000000000" pitchFamily="2" charset="0"/>
              </a:rPr>
              <a:t> </a:t>
            </a:r>
            <a:r>
              <a:rPr lang="en-US" sz="1800" b="0" i="0" strike="noStrike" dirty="0">
                <a:effectLst/>
                <a:latin typeface="Andika" panose="02000000000000000000" pitchFamily="2" charset="0"/>
                <a:ea typeface="Andika" panose="02000000000000000000" pitchFamily="2" charset="0"/>
                <a:cs typeface="Andika" panose="02000000000000000000" pitchFamily="2" charset="0"/>
              </a:rPr>
              <a:t>language</a:t>
            </a:r>
            <a:r>
              <a:rPr lang="en-US" sz="1800" b="0" i="0" dirty="0">
                <a:effectLst/>
                <a:latin typeface="Andika" panose="02000000000000000000" pitchFamily="2" charset="0"/>
                <a:ea typeface="Andika" panose="02000000000000000000" pitchFamily="2" charset="0"/>
                <a:cs typeface="Andika" panose="02000000000000000000" pitchFamily="2" charset="0"/>
              </a:rPr>
              <a:t> of the European Union.</a:t>
            </a:r>
          </a:p>
          <a:p>
            <a:pPr marL="285750" indent="-228600" algn="just">
              <a:lnSpc>
                <a:spcPct val="150000"/>
              </a:lnSpc>
              <a:buFont typeface="Arial" panose="020B0604020202020204" pitchFamily="34" charset="0"/>
              <a:buChar char="•"/>
            </a:pPr>
            <a:r>
              <a:rPr lang="en-US" sz="1800" b="0" i="0" dirty="0">
                <a:effectLst/>
                <a:latin typeface="Andika" panose="02000000000000000000" pitchFamily="2" charset="0"/>
                <a:ea typeface="Andika" panose="02000000000000000000" pitchFamily="2" charset="0"/>
                <a:cs typeface="Andika" panose="02000000000000000000" pitchFamily="2" charset="0"/>
              </a:rPr>
              <a:t>It has also been deeply influenced by Romance languages namely Italian and Sicilian.</a:t>
            </a:r>
          </a:p>
          <a:p>
            <a:pPr marL="285750" indent="-228600" algn="just">
              <a:lnSpc>
                <a:spcPct val="150000"/>
              </a:lnSpc>
              <a:buFont typeface="Arial" panose="020B0604020202020204" pitchFamily="34" charset="0"/>
              <a:buChar char="•"/>
            </a:pPr>
            <a:r>
              <a:rPr lang="en-US" sz="1800" b="0" i="0" dirty="0">
                <a:effectLst/>
                <a:latin typeface="Andika" panose="02000000000000000000" pitchFamily="2" charset="0"/>
                <a:ea typeface="Andika" panose="02000000000000000000" pitchFamily="2" charset="0"/>
                <a:cs typeface="Andika" panose="02000000000000000000" pitchFamily="2" charset="0"/>
              </a:rPr>
              <a:t>Maltese also includes words coming from the English language.</a:t>
            </a:r>
          </a:p>
        </p:txBody>
      </p:sp>
    </p:spTree>
    <p:extLst>
      <p:ext uri="{BB962C8B-B14F-4D97-AF65-F5344CB8AC3E}">
        <p14:creationId xmlns:p14="http://schemas.microsoft.com/office/powerpoint/2010/main" val="2188262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xmlns="" id="{201CC55D-ED54-4C5C-95E6-10947BD110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xmlns="" id="{22086DA6-2550-4DFC-ABF0-F645C4EBA965}"/>
              </a:ext>
            </a:extLst>
          </p:cNvPr>
          <p:cNvSpPr>
            <a:spLocks noGrp="1"/>
          </p:cNvSpPr>
          <p:nvPr>
            <p:ph type="title"/>
          </p:nvPr>
        </p:nvSpPr>
        <p:spPr>
          <a:xfrm>
            <a:off x="590719" y="685251"/>
            <a:ext cx="4560584" cy="1300833"/>
          </a:xfrm>
        </p:spPr>
        <p:txBody>
          <a:bodyPr vert="horz" lIns="91440" tIns="45720" rIns="91440" bIns="45720" rtlCol="0" anchor="ctr">
            <a:normAutofit fontScale="90000"/>
          </a:bodyPr>
          <a:lstStyle/>
          <a:p>
            <a:pPr algn="ctr"/>
            <a:r>
              <a:rPr lang="en-US" sz="3700" dirty="0">
                <a:latin typeface="Andika" panose="02000000000000000000" pitchFamily="2" charset="0"/>
                <a:ea typeface="Andika" panose="02000000000000000000" pitchFamily="2" charset="0"/>
                <a:cs typeface="Andika" panose="02000000000000000000" pitchFamily="2" charset="0"/>
              </a:rPr>
              <a:t>Malta as an</a:t>
            </a:r>
            <a:br>
              <a:rPr lang="en-US" sz="3700" dirty="0">
                <a:latin typeface="Andika" panose="02000000000000000000" pitchFamily="2" charset="0"/>
                <a:ea typeface="Andika" panose="02000000000000000000" pitchFamily="2" charset="0"/>
                <a:cs typeface="Andika" panose="02000000000000000000" pitchFamily="2" charset="0"/>
              </a:rPr>
            </a:br>
            <a:r>
              <a:rPr lang="en-US" sz="3700" dirty="0">
                <a:latin typeface="Andika" panose="02000000000000000000" pitchFamily="2" charset="0"/>
                <a:ea typeface="Andika" panose="02000000000000000000" pitchFamily="2" charset="0"/>
                <a:cs typeface="Andika" panose="02000000000000000000" pitchFamily="2" charset="0"/>
              </a:rPr>
              <a:t>Independent Country</a:t>
            </a:r>
          </a:p>
        </p:txBody>
      </p:sp>
      <p:grpSp>
        <p:nvGrpSpPr>
          <p:cNvPr id="33" name="Group 32">
            <a:extLst>
              <a:ext uri="{FF2B5EF4-FFF2-40B4-BE49-F238E27FC236}">
                <a16:creationId xmlns:a16="http://schemas.microsoft.com/office/drawing/2014/main" xmlns="" id="{1DE889C7-FAD6-4397-98E2-05D50348445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1083484"/>
            <a:ext cx="355196" cy="673460"/>
            <a:chOff x="0" y="823811"/>
            <a:chExt cx="355196" cy="673460"/>
          </a:xfrm>
        </p:grpSpPr>
        <p:sp>
          <p:nvSpPr>
            <p:cNvPr id="34" name="Rectangle 33">
              <a:extLst>
                <a:ext uri="{FF2B5EF4-FFF2-40B4-BE49-F238E27FC236}">
                  <a16:creationId xmlns:a16="http://schemas.microsoft.com/office/drawing/2014/main" xmlns=""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xmlns=""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xmlns=""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xmlns="" id="{57490646-1B4A-426C-BCD6-E5B981049BD4}"/>
              </a:ext>
            </a:extLst>
          </p:cNvPr>
          <p:cNvSpPr>
            <a:spLocks noGrp="1"/>
          </p:cNvSpPr>
          <p:nvPr>
            <p:ph type="body" sz="half" idx="2"/>
          </p:nvPr>
        </p:nvSpPr>
        <p:spPr>
          <a:xfrm>
            <a:off x="590719" y="2330505"/>
            <a:ext cx="4559425" cy="3979585"/>
          </a:xfrm>
        </p:spPr>
        <p:txBody>
          <a:bodyPr vert="horz" lIns="91440" tIns="45720" rIns="91440" bIns="45720" rtlCol="0" anchor="ctr">
            <a:normAutofit/>
          </a:bodyPr>
          <a:lstStyle/>
          <a:p>
            <a:pPr marL="285750" indent="-228600" algn="just">
              <a:lnSpc>
                <a:spcPct val="150000"/>
              </a:lnSpc>
              <a:buFont typeface="Arial" panose="020B0604020202020204" pitchFamily="34" charset="0"/>
              <a:buChar char="•"/>
            </a:pPr>
            <a:r>
              <a:rPr lang="en-US" sz="2000" dirty="0">
                <a:latin typeface="Andika" panose="02000000000000000000" pitchFamily="2" charset="0"/>
                <a:ea typeface="Andika" panose="02000000000000000000" pitchFamily="2" charset="0"/>
                <a:cs typeface="Andika" panose="02000000000000000000" pitchFamily="2" charset="0"/>
              </a:rPr>
              <a:t>Malta became independent from the United Kingdom in 1964 and became a republic in 1974.</a:t>
            </a:r>
          </a:p>
          <a:p>
            <a:pPr marL="57150" algn="just">
              <a:lnSpc>
                <a:spcPct val="150000"/>
              </a:lnSpc>
            </a:pPr>
            <a:endParaRPr lang="en-US" sz="2000" dirty="0">
              <a:latin typeface="Andika" panose="02000000000000000000" pitchFamily="2" charset="0"/>
              <a:ea typeface="Andika" panose="02000000000000000000" pitchFamily="2" charset="0"/>
              <a:cs typeface="Andika" panose="02000000000000000000" pitchFamily="2" charset="0"/>
            </a:endParaRPr>
          </a:p>
          <a:p>
            <a:pPr marL="285750" indent="-228600" algn="just">
              <a:lnSpc>
                <a:spcPct val="150000"/>
              </a:lnSpc>
              <a:buFont typeface="Arial" panose="020B0604020202020204" pitchFamily="34" charset="0"/>
              <a:buChar char="•"/>
            </a:pPr>
            <a:r>
              <a:rPr lang="en-US" sz="2000" b="0" i="0" dirty="0">
                <a:effectLst/>
                <a:latin typeface="Andika" panose="02000000000000000000" pitchFamily="2" charset="0"/>
                <a:ea typeface="Andika" panose="02000000000000000000" pitchFamily="2" charset="0"/>
                <a:cs typeface="Andika" panose="02000000000000000000" pitchFamily="2" charset="0"/>
              </a:rPr>
              <a:t>Malta joined the EU on 1</a:t>
            </a:r>
            <a:r>
              <a:rPr lang="en-US" sz="2000" b="0" i="0" baseline="30000" dirty="0">
                <a:effectLst/>
                <a:latin typeface="Andika" panose="02000000000000000000" pitchFamily="2" charset="0"/>
                <a:ea typeface="Andika" panose="02000000000000000000" pitchFamily="2" charset="0"/>
                <a:cs typeface="Andika" panose="02000000000000000000" pitchFamily="2" charset="0"/>
              </a:rPr>
              <a:t>st</a:t>
            </a:r>
            <a:r>
              <a:rPr lang="en-US" sz="2000" b="0" i="0" dirty="0">
                <a:effectLst/>
                <a:latin typeface="Andika" panose="02000000000000000000" pitchFamily="2" charset="0"/>
                <a:ea typeface="Andika" panose="02000000000000000000" pitchFamily="2" charset="0"/>
                <a:cs typeface="Andika" panose="02000000000000000000" pitchFamily="2" charset="0"/>
              </a:rPr>
              <a:t> May 2004.</a:t>
            </a:r>
            <a:endParaRPr lang="en-US" sz="2000" dirty="0">
              <a:latin typeface="Andika" panose="02000000000000000000" pitchFamily="2" charset="0"/>
              <a:ea typeface="Andika" panose="02000000000000000000" pitchFamily="2" charset="0"/>
              <a:cs typeface="Andika" panose="02000000000000000000" pitchFamily="2" charset="0"/>
            </a:endParaRPr>
          </a:p>
        </p:txBody>
      </p:sp>
      <p:sp>
        <p:nvSpPr>
          <p:cNvPr id="39" name="Rectangle 38">
            <a:extLst>
              <a:ext uri="{FF2B5EF4-FFF2-40B4-BE49-F238E27FC236}">
                <a16:creationId xmlns:a16="http://schemas.microsoft.com/office/drawing/2014/main" xmlns="" id="{C13237C8-E62C-4F0D-A318-BD6FB6C2D1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xmlns=""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Placeholder 25">
            <a:extLst>
              <a:ext uri="{FF2B5EF4-FFF2-40B4-BE49-F238E27FC236}">
                <a16:creationId xmlns:a16="http://schemas.microsoft.com/office/drawing/2014/main" xmlns="" id="{241E3AFC-FCED-4C35-A115-82FCDD8BACE7}"/>
              </a:ext>
            </a:extLst>
          </p:cNvPr>
          <p:cNvPicPr>
            <a:picLocks noGrp="1" noChangeAspect="1"/>
          </p:cNvPicPr>
          <p:nvPr>
            <p:ph type="pic" idx="1"/>
          </p:nvPr>
        </p:nvPicPr>
        <p:blipFill rotWithShape="1">
          <a:blip r:embed="rId2"/>
          <a:srcRect l="27994" r="13980" b="2"/>
          <a:stretch/>
        </p:blipFill>
        <p:spPr>
          <a:xfrm>
            <a:off x="5977788" y="799352"/>
            <a:ext cx="5425410" cy="5259296"/>
          </a:xfrm>
          <a:prstGeom prst="rect">
            <a:avLst/>
          </a:prstGeom>
        </p:spPr>
      </p:pic>
    </p:spTree>
    <p:extLst>
      <p:ext uri="{BB962C8B-B14F-4D97-AF65-F5344CB8AC3E}">
        <p14:creationId xmlns:p14="http://schemas.microsoft.com/office/powerpoint/2010/main" val="864584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Placeholder 4" descr="A painting on the wall&#10;&#10;Description automatically generated">
            <a:extLst>
              <a:ext uri="{FF2B5EF4-FFF2-40B4-BE49-F238E27FC236}">
                <a16:creationId xmlns:a16="http://schemas.microsoft.com/office/drawing/2014/main" xmlns="" id="{AF081B82-3402-4BA2-BDDD-21EF3E18548F}"/>
              </a:ext>
            </a:extLst>
          </p:cNvPr>
          <p:cNvPicPr>
            <a:picLocks noGrp="1" noChangeAspect="1"/>
          </p:cNvPicPr>
          <p:nvPr>
            <p:ph type="pic" idx="1"/>
          </p:nvPr>
        </p:nvPicPr>
        <p:blipFill rotWithShape="1">
          <a:blip r:embed="rId2"/>
          <a:srcRect t="7061" b="7061"/>
          <a:stretch/>
        </p:blipFill>
        <p:spPr>
          <a:xfrm>
            <a:off x="-1" y="10"/>
            <a:ext cx="12192000" cy="6857990"/>
          </a:xfrm>
          <a:prstGeom prst="rect">
            <a:avLst/>
          </a:prstGeom>
        </p:spPr>
      </p:pic>
      <p:sp>
        <p:nvSpPr>
          <p:cNvPr id="12" name="Freeform 5">
            <a:extLst>
              <a:ext uri="{FF2B5EF4-FFF2-40B4-BE49-F238E27FC236}">
                <a16:creationId xmlns:a16="http://schemas.microsoft.com/office/drawing/2014/main" xmlns=""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7" name="TextBox 6">
            <a:extLst>
              <a:ext uri="{FF2B5EF4-FFF2-40B4-BE49-F238E27FC236}">
                <a16:creationId xmlns:a16="http://schemas.microsoft.com/office/drawing/2014/main" xmlns="" id="{0708A29D-1B35-4479-AB6F-07E81025BC1B}"/>
              </a:ext>
            </a:extLst>
          </p:cNvPr>
          <p:cNvSpPr txBox="1"/>
          <p:nvPr/>
        </p:nvSpPr>
        <p:spPr>
          <a:xfrm>
            <a:off x="709448" y="1913950"/>
            <a:ext cx="4204137" cy="1342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dirty="0">
                <a:latin typeface="Andika" panose="02000000000000000000" pitchFamily="2" charset="0"/>
                <a:ea typeface="Andika" panose="02000000000000000000" pitchFamily="2" charset="0"/>
                <a:cs typeface="Andika" panose="02000000000000000000" pitchFamily="2" charset="0"/>
              </a:rPr>
              <a:t>Malta’s Heritage</a:t>
            </a:r>
          </a:p>
        </p:txBody>
      </p:sp>
      <p:cxnSp>
        <p:nvCxnSpPr>
          <p:cNvPr id="14" name="Straight Connector 13">
            <a:extLst>
              <a:ext uri="{FF2B5EF4-FFF2-40B4-BE49-F238E27FC236}">
                <a16:creationId xmlns:a16="http://schemas.microsoft.com/office/drawing/2014/main" xmlns=""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xmlns="" id="{626EC08E-0F06-4A6A-AB4D-E26887C89217}"/>
              </a:ext>
            </a:extLst>
          </p:cNvPr>
          <p:cNvSpPr>
            <a:spLocks noGrp="1"/>
          </p:cNvSpPr>
          <p:nvPr>
            <p:ph type="body" sz="half" idx="2"/>
          </p:nvPr>
        </p:nvSpPr>
        <p:spPr>
          <a:xfrm>
            <a:off x="525516" y="3417573"/>
            <a:ext cx="4593021" cy="3301279"/>
          </a:xfrm>
        </p:spPr>
        <p:txBody>
          <a:bodyPr vert="horz" lIns="91440" tIns="45720" rIns="91440" bIns="45720" rtlCol="0" anchor="ctr">
            <a:normAutofit fontScale="92500" lnSpcReduction="10000"/>
          </a:bodyPr>
          <a:lstStyle/>
          <a:p>
            <a:pPr marL="285750" indent="-228600" algn="just">
              <a:lnSpc>
                <a:spcPct val="150000"/>
              </a:lnSpc>
              <a:buFont typeface="Arial" panose="020B0604020202020204" pitchFamily="34" charset="0"/>
              <a:buChar char="•"/>
            </a:pPr>
            <a:r>
              <a:rPr lang="en-US" sz="1800" dirty="0">
                <a:latin typeface="Andika" panose="02000000000000000000" pitchFamily="2" charset="0"/>
                <a:ea typeface="Andika" panose="02000000000000000000" pitchFamily="2" charset="0"/>
                <a:cs typeface="Andika" panose="02000000000000000000" pitchFamily="2" charset="0"/>
              </a:rPr>
              <a:t>Malta is a tourist destination with its warm climate, several recreational areas and a rich historical past.</a:t>
            </a:r>
          </a:p>
          <a:p>
            <a:pPr marL="57150" algn="just">
              <a:lnSpc>
                <a:spcPct val="150000"/>
              </a:lnSpc>
            </a:pPr>
            <a:r>
              <a:rPr lang="en-US" sz="1800" dirty="0">
                <a:latin typeface="Andika" panose="02000000000000000000" pitchFamily="2" charset="0"/>
                <a:ea typeface="Andika" panose="02000000000000000000" pitchFamily="2" charset="0"/>
                <a:cs typeface="Andika" panose="02000000000000000000" pitchFamily="2" charset="0"/>
              </a:rPr>
              <a:t> </a:t>
            </a:r>
          </a:p>
          <a:p>
            <a:pPr marL="285750" indent="-228600" algn="just">
              <a:lnSpc>
                <a:spcPct val="150000"/>
              </a:lnSpc>
              <a:buFont typeface="Arial" panose="020B0604020202020204" pitchFamily="34" charset="0"/>
              <a:buChar char="•"/>
            </a:pPr>
            <a:r>
              <a:rPr lang="en-US" sz="1800" dirty="0">
                <a:latin typeface="Andika" panose="02000000000000000000" pitchFamily="2" charset="0"/>
                <a:ea typeface="Andika" panose="02000000000000000000" pitchFamily="2" charset="0"/>
                <a:cs typeface="Andika" panose="02000000000000000000" pitchFamily="2" charset="0"/>
              </a:rPr>
              <a:t>Historical monuments include the Hypogeum of </a:t>
            </a:r>
            <a:r>
              <a:rPr lang="en-US" sz="1800" dirty="0" err="1">
                <a:latin typeface="Andika" panose="02000000000000000000" pitchFamily="2" charset="0"/>
                <a:ea typeface="Andika" panose="02000000000000000000" pitchFamily="2" charset="0"/>
                <a:cs typeface="Andika" panose="02000000000000000000" pitchFamily="2" charset="0"/>
              </a:rPr>
              <a:t>Ħal</a:t>
            </a:r>
            <a:r>
              <a:rPr lang="en-US" sz="1800" dirty="0">
                <a:latin typeface="Andika" panose="02000000000000000000" pitchFamily="2" charset="0"/>
                <a:ea typeface="Andika" panose="02000000000000000000" pitchFamily="2" charset="0"/>
                <a:cs typeface="Andika" panose="02000000000000000000" pitchFamily="2" charset="0"/>
              </a:rPr>
              <a:t> </a:t>
            </a:r>
            <a:r>
              <a:rPr lang="en-US" sz="1800" dirty="0" err="1">
                <a:latin typeface="Andika" panose="02000000000000000000" pitchFamily="2" charset="0"/>
                <a:ea typeface="Andika" panose="02000000000000000000" pitchFamily="2" charset="0"/>
                <a:cs typeface="Andika" panose="02000000000000000000" pitchFamily="2" charset="0"/>
              </a:rPr>
              <a:t>Saflieni</a:t>
            </a:r>
            <a:r>
              <a:rPr lang="en-US" sz="1800" dirty="0">
                <a:latin typeface="Andika" panose="02000000000000000000" pitchFamily="2" charset="0"/>
                <a:ea typeface="Andika" panose="02000000000000000000" pitchFamily="2" charset="0"/>
                <a:cs typeface="Andika" panose="02000000000000000000" pitchFamily="2" charset="0"/>
              </a:rPr>
              <a:t> and the megalithic temples which are the oldest structures in the world.</a:t>
            </a:r>
          </a:p>
        </p:txBody>
      </p:sp>
    </p:spTree>
    <p:extLst>
      <p:ext uri="{BB962C8B-B14F-4D97-AF65-F5344CB8AC3E}">
        <p14:creationId xmlns:p14="http://schemas.microsoft.com/office/powerpoint/2010/main" val="5548118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81608CF-948D-4AB0-AEBD-0FE9C0868203}"/>
              </a:ext>
            </a:extLst>
          </p:cNvPr>
          <p:cNvSpPr txBox="1"/>
          <p:nvPr/>
        </p:nvSpPr>
        <p:spPr>
          <a:xfrm>
            <a:off x="475861" y="1670180"/>
            <a:ext cx="3559244" cy="2677656"/>
          </a:xfrm>
          <a:prstGeom prst="rect">
            <a:avLst/>
          </a:prstGeom>
          <a:noFill/>
          <a:ln w="76200">
            <a:solidFill>
              <a:srgbClr val="FFFF00"/>
            </a:solidFill>
          </a:ln>
        </p:spPr>
        <p:txBody>
          <a:bodyPr wrap="square" rtlCol="0">
            <a:spAutoFit/>
          </a:bodyPr>
          <a:lstStyle/>
          <a:p>
            <a:pPr algn="ctr"/>
            <a:r>
              <a:rPr lang="mt-MT" sz="2400" dirty="0">
                <a:latin typeface="Andika" panose="02000000000000000000" pitchFamily="2" charset="0"/>
                <a:ea typeface="Andika" panose="02000000000000000000" pitchFamily="2" charset="0"/>
                <a:cs typeface="Andika" panose="02000000000000000000" pitchFamily="2" charset="0"/>
              </a:rPr>
              <a:t>Malta’s major industries are tourism, electronics, pharmaceutical, shipbuliding and repair, construction and textiles.</a:t>
            </a:r>
            <a:endParaRPr lang="en-GB" sz="2400" dirty="0">
              <a:latin typeface="Andika" panose="02000000000000000000" pitchFamily="2" charset="0"/>
              <a:ea typeface="Andika" panose="02000000000000000000" pitchFamily="2" charset="0"/>
              <a:cs typeface="Andika" panose="02000000000000000000" pitchFamily="2" charset="0"/>
            </a:endParaRPr>
          </a:p>
        </p:txBody>
      </p:sp>
      <p:pic>
        <p:nvPicPr>
          <p:cNvPr id="4098" name="Picture 2" descr="MTA Standard Requirements for Holiday Apartments | Island Properties">
            <a:extLst>
              <a:ext uri="{FF2B5EF4-FFF2-40B4-BE49-F238E27FC236}">
                <a16:creationId xmlns:a16="http://schemas.microsoft.com/office/drawing/2014/main" xmlns="" id="{56731E71-D67C-4AFE-8570-7F7A262C46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3314" y="549923"/>
            <a:ext cx="4876800" cy="11715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alta Dockyard - Wikipedia">
            <a:extLst>
              <a:ext uri="{FF2B5EF4-FFF2-40B4-BE49-F238E27FC236}">
                <a16:creationId xmlns:a16="http://schemas.microsoft.com/office/drawing/2014/main" xmlns="" id="{74E6C463-7352-4B0D-A57F-93F550B586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6458" y="1796143"/>
            <a:ext cx="4556992" cy="299046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New €15 million investment in the pharmaceutical industry - maltawinds.com">
            <a:extLst>
              <a:ext uri="{FF2B5EF4-FFF2-40B4-BE49-F238E27FC236}">
                <a16:creationId xmlns:a16="http://schemas.microsoft.com/office/drawing/2014/main" xmlns="" id="{EAD2D228-3604-42E8-A129-25721F63C9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1649" y="4047449"/>
            <a:ext cx="3950348" cy="2690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618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248BA-8FFA-485F-ADFC-626BFEA02B82}"/>
              </a:ext>
            </a:extLst>
          </p:cNvPr>
          <p:cNvSpPr>
            <a:spLocks noGrp="1"/>
          </p:cNvSpPr>
          <p:nvPr>
            <p:ph type="title"/>
          </p:nvPr>
        </p:nvSpPr>
        <p:spPr>
          <a:xfrm>
            <a:off x="308114" y="908193"/>
            <a:ext cx="4496550" cy="5396350"/>
          </a:xfrm>
        </p:spPr>
        <p:txBody>
          <a:bodyPr anchor="ctr">
            <a:normAutofit fontScale="90000"/>
          </a:bodyPr>
          <a:lstStyle/>
          <a:p>
            <a:pPr algn="just">
              <a:lnSpc>
                <a:spcPct val="150000"/>
              </a:lnSpc>
            </a:pPr>
            <a:r>
              <a:rPr lang="en-US" sz="2900" dirty="0">
                <a:latin typeface="Andika" panose="02000000000000000000" pitchFamily="2" charset="0"/>
                <a:ea typeface="Andika" panose="02000000000000000000" pitchFamily="2" charset="0"/>
                <a:cs typeface="Andika" panose="02000000000000000000" pitchFamily="2" charset="0"/>
              </a:rPr>
              <a:t>Malta attracts lots of tourists to visit  especially in the summer months because of our beautiful sea.  We have lots of cultural places to visit and one can visit our sister island </a:t>
            </a:r>
            <a:r>
              <a:rPr lang="en-US" sz="2900" dirty="0" err="1">
                <a:latin typeface="Andika" panose="02000000000000000000" pitchFamily="2" charset="0"/>
                <a:ea typeface="Andika" panose="02000000000000000000" pitchFamily="2" charset="0"/>
                <a:cs typeface="Andika" panose="02000000000000000000" pitchFamily="2" charset="0"/>
              </a:rPr>
              <a:t>Gozo</a:t>
            </a:r>
            <a:r>
              <a:rPr lang="en-US" sz="2900" dirty="0">
                <a:latin typeface="Andika" panose="02000000000000000000" pitchFamily="2" charset="0"/>
                <a:ea typeface="Andika" panose="02000000000000000000" pitchFamily="2" charset="0"/>
                <a:cs typeface="Andika" panose="02000000000000000000" pitchFamily="2" charset="0"/>
              </a:rPr>
              <a:t> which is part of the Maltese Archipelago.</a:t>
            </a:r>
            <a:endParaRPr lang="en-GB" sz="2900" dirty="0">
              <a:latin typeface="Andika" panose="02000000000000000000" pitchFamily="2" charset="0"/>
              <a:ea typeface="Andika" panose="02000000000000000000" pitchFamily="2" charset="0"/>
              <a:cs typeface="Andika" panose="02000000000000000000" pitchFamily="2" charset="0"/>
            </a:endParaRPr>
          </a:p>
        </p:txBody>
      </p:sp>
      <p:pic>
        <p:nvPicPr>
          <p:cNvPr id="4098" name="Picture 2" descr="What Is the Capital of Malta? - WorldAtlas">
            <a:extLst>
              <a:ext uri="{FF2B5EF4-FFF2-40B4-BE49-F238E27FC236}">
                <a16:creationId xmlns:a16="http://schemas.microsoft.com/office/drawing/2014/main" xmlns="" id="{E57F8311-9B72-4C48-8F8D-061FC4934C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00" r="1766" b="1"/>
          <a:stretch/>
        </p:blipFill>
        <p:spPr bwMode="auto">
          <a:xfrm>
            <a:off x="5176911" y="720190"/>
            <a:ext cx="6833848" cy="5584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418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un Karm Psaila - The Surname Pisani">
            <a:extLst>
              <a:ext uri="{FF2B5EF4-FFF2-40B4-BE49-F238E27FC236}">
                <a16:creationId xmlns:a16="http://schemas.microsoft.com/office/drawing/2014/main" xmlns="" id="{1B882F41-8D1A-4844-BB5F-EB0A096442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048"/>
          <a:stretch/>
        </p:blipFill>
        <p:spPr bwMode="auto">
          <a:xfrm>
            <a:off x="8398565" y="968080"/>
            <a:ext cx="3589483" cy="5809728"/>
          </a:xfrm>
          <a:custGeom>
            <a:avLst/>
            <a:gdLst/>
            <a:ahLst/>
            <a:cxnLst/>
            <a:rect l="l" t="t" r="r" b="b"/>
            <a:pathLst>
              <a:path w="6922273" h="4225290">
                <a:moveTo>
                  <a:pt x="0" y="0"/>
                </a:moveTo>
                <a:lnTo>
                  <a:pt x="6922273" y="0"/>
                </a:lnTo>
                <a:lnTo>
                  <a:pt x="6922273" y="4225290"/>
                </a:lnTo>
                <a:lnTo>
                  <a:pt x="0" y="4225290"/>
                </a:lnTo>
                <a:close/>
              </a:path>
            </a:pathLst>
          </a:custGeom>
          <a:noFill/>
          <a:extLst>
            <a:ext uri="{909E8E84-426E-40DD-AFC4-6F175D3DCCD1}">
              <a14:hiddenFill xmlns:a14="http://schemas.microsoft.com/office/drawing/2010/main">
                <a:solidFill>
                  <a:srgbClr val="FFFFFF"/>
                </a:solidFill>
              </a14:hiddenFill>
            </a:ext>
          </a:extLst>
        </p:spPr>
      </p:pic>
      <p:pic>
        <p:nvPicPr>
          <p:cNvPr id="4" name="Picture 6" descr="L-Innu Malti (bil-Kliem) - YouTube">
            <a:extLst>
              <a:ext uri="{FF2B5EF4-FFF2-40B4-BE49-F238E27FC236}">
                <a16:creationId xmlns:a16="http://schemas.microsoft.com/office/drawing/2014/main" xmlns="" id="{D879B1A4-2E75-472F-80B1-D52820A7DB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661" y="968080"/>
            <a:ext cx="8179904" cy="580972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xmlns="" id="{909C53F5-263D-4733-8EA2-A15686F4B0EB}"/>
              </a:ext>
            </a:extLst>
          </p:cNvPr>
          <p:cNvSpPr/>
          <p:nvPr/>
        </p:nvSpPr>
        <p:spPr>
          <a:xfrm>
            <a:off x="1936047" y="80192"/>
            <a:ext cx="831990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Andika" panose="02000000000000000000" pitchFamily="2" charset="0"/>
                <a:ea typeface="Andika" panose="02000000000000000000" pitchFamily="2" charset="0"/>
                <a:cs typeface="Andika" panose="02000000000000000000" pitchFamily="2" charset="0"/>
              </a:rPr>
              <a:t>Maltese National Anthem</a:t>
            </a:r>
          </a:p>
        </p:txBody>
      </p:sp>
      <p:sp>
        <p:nvSpPr>
          <p:cNvPr id="9" name="TextBox 8">
            <a:extLst>
              <a:ext uri="{FF2B5EF4-FFF2-40B4-BE49-F238E27FC236}">
                <a16:creationId xmlns:a16="http://schemas.microsoft.com/office/drawing/2014/main" xmlns="" id="{8FCC1179-DE80-4424-B291-2FA740C00ADB}"/>
              </a:ext>
            </a:extLst>
          </p:cNvPr>
          <p:cNvSpPr txBox="1"/>
          <p:nvPr/>
        </p:nvSpPr>
        <p:spPr>
          <a:xfrm>
            <a:off x="560319" y="6121712"/>
            <a:ext cx="7496588" cy="461665"/>
          </a:xfrm>
          <a:prstGeom prst="rect">
            <a:avLst/>
          </a:prstGeom>
          <a:noFill/>
        </p:spPr>
        <p:txBody>
          <a:bodyPr wrap="square">
            <a:spAutoFit/>
          </a:bodyPr>
          <a:lstStyle/>
          <a:p>
            <a:r>
              <a:rPr lang="en-GB" sz="2400" dirty="0">
                <a:latin typeface="Andika" panose="02000000000000000000" pitchFamily="2" charset="0"/>
                <a:ea typeface="Andika" panose="02000000000000000000" pitchFamily="2" charset="0"/>
                <a:cs typeface="Andika" panose="02000000000000000000" pitchFamily="2" charset="0"/>
              </a:rPr>
              <a:t>https://www.youtube.com/watch?v=sD2Mjp9n0kI</a:t>
            </a:r>
          </a:p>
        </p:txBody>
      </p:sp>
    </p:spTree>
    <p:extLst>
      <p:ext uri="{BB962C8B-B14F-4D97-AF65-F5344CB8AC3E}">
        <p14:creationId xmlns:p14="http://schemas.microsoft.com/office/powerpoint/2010/main" val="2241867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om filled with people&#10;&#10;Description automatically generated">
            <a:extLst>
              <a:ext uri="{FF2B5EF4-FFF2-40B4-BE49-F238E27FC236}">
                <a16:creationId xmlns:a16="http://schemas.microsoft.com/office/drawing/2014/main" xmlns="" id="{B67DEF25-F0FD-49D1-89FD-9C1E9D5F317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770" t="2319" r="7770" b="-2319"/>
          <a:stretch/>
        </p:blipFill>
        <p:spPr>
          <a:xfrm>
            <a:off x="20" y="1281"/>
            <a:ext cx="12191980" cy="7045561"/>
          </a:xfrm>
          <a:prstGeom prst="rect">
            <a:avLst/>
          </a:prstGeom>
        </p:spPr>
      </p:pic>
      <p:sp>
        <p:nvSpPr>
          <p:cNvPr id="2" name="Rectangle 1">
            <a:extLst>
              <a:ext uri="{FF2B5EF4-FFF2-40B4-BE49-F238E27FC236}">
                <a16:creationId xmlns:a16="http://schemas.microsoft.com/office/drawing/2014/main" xmlns="" id="{FC390C87-845C-4420-B8D6-668FEAEFCE17}"/>
              </a:ext>
            </a:extLst>
          </p:cNvPr>
          <p:cNvSpPr/>
          <p:nvPr/>
        </p:nvSpPr>
        <p:spPr>
          <a:xfrm>
            <a:off x="3470749" y="5933389"/>
            <a:ext cx="5017267" cy="923330"/>
          </a:xfrm>
          <a:prstGeom prst="rect">
            <a:avLst/>
          </a:prstGeom>
          <a:noFill/>
        </p:spPr>
        <p:txBody>
          <a:bodyPr wrap="square" lIns="91440" tIns="45720" rIns="91440" bIns="45720">
            <a:spAutoFit/>
          </a:bodyPr>
          <a:lstStyle/>
          <a:p>
            <a:pPr algn="ctr"/>
            <a:r>
              <a:rPr lang="en-US" sz="5400" b="0" cap="none" spc="0" dirty="0">
                <a:ln w="0"/>
                <a:solidFill>
                  <a:schemeClr val="bg1"/>
                </a:solidFill>
                <a:effectLst>
                  <a:outerShdw blurRad="38100" dist="19050" dir="2700000" algn="tl" rotWithShape="0">
                    <a:schemeClr val="dk1">
                      <a:alpha val="40000"/>
                    </a:schemeClr>
                  </a:outerShdw>
                </a:effectLst>
                <a:latin typeface="Andika" panose="02000000000000000000" pitchFamily="2" charset="0"/>
                <a:ea typeface="Andika" panose="02000000000000000000" pitchFamily="2" charset="0"/>
                <a:cs typeface="Andika" panose="02000000000000000000" pitchFamily="2" charset="0"/>
              </a:rPr>
              <a:t>Thank you! </a:t>
            </a:r>
            <a:r>
              <a:rPr lang="en-US" sz="5400" b="0" cap="none" spc="0" dirty="0">
                <a:ln w="0"/>
                <a:solidFill>
                  <a:schemeClr val="bg1"/>
                </a:solidFill>
                <a:effectLst>
                  <a:outerShdw blurRad="38100" dist="19050" dir="2700000" algn="tl" rotWithShape="0">
                    <a:schemeClr val="dk1">
                      <a:alpha val="40000"/>
                    </a:schemeClr>
                  </a:outerShdw>
                </a:effectLst>
                <a:latin typeface="Andika" panose="02000000000000000000" pitchFamily="2" charset="0"/>
                <a:ea typeface="Andika" panose="02000000000000000000" pitchFamily="2" charset="0"/>
                <a:cs typeface="Andika" panose="02000000000000000000" pitchFamily="2" charset="0"/>
                <a:sym typeface="Wingdings" panose="05000000000000000000" pitchFamily="2" charset="2"/>
              </a:rPr>
              <a:t> </a:t>
            </a:r>
            <a:endParaRPr lang="en-US" sz="5400" b="0" cap="none" spc="0" dirty="0">
              <a:ln w="0"/>
              <a:solidFill>
                <a:schemeClr val="bg1"/>
              </a:solidFill>
              <a:effectLst>
                <a:outerShdw blurRad="38100" dist="19050" dir="2700000" algn="tl" rotWithShape="0">
                  <a:schemeClr val="dk1">
                    <a:alpha val="40000"/>
                  </a:schemeClr>
                </a:outerShdw>
              </a:effectLst>
              <a:latin typeface="Andika" panose="02000000000000000000" pitchFamily="2" charset="0"/>
              <a:ea typeface="Andika" panose="02000000000000000000" pitchFamily="2" charset="0"/>
              <a:cs typeface="Andika" panose="02000000000000000000" pitchFamily="2" charset="0"/>
            </a:endParaRPr>
          </a:p>
        </p:txBody>
      </p:sp>
    </p:spTree>
    <p:extLst>
      <p:ext uri="{BB962C8B-B14F-4D97-AF65-F5344CB8AC3E}">
        <p14:creationId xmlns:p14="http://schemas.microsoft.com/office/powerpoint/2010/main" val="2920510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999</Words>
  <Application>Microsoft Office PowerPoint</Application>
  <PresentationFormat>Widescreen</PresentationFormat>
  <Paragraphs>102</Paragraphs>
  <Slides>37</Slides>
  <Notes>2</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Andika</vt:lpstr>
      <vt:lpstr>Arial</vt:lpstr>
      <vt:lpstr>Calibri</vt:lpstr>
      <vt:lpstr>Calibri Light</vt:lpstr>
      <vt:lpstr>等线</vt:lpstr>
      <vt:lpstr>Gill Sans MT</vt:lpstr>
      <vt:lpstr>Segoe UI Emoji</vt:lpstr>
      <vt:lpstr>Wingdings</vt:lpstr>
      <vt:lpstr>Office Theme</vt:lpstr>
      <vt:lpstr>Siggiewi Primary School Malta</vt:lpstr>
      <vt:lpstr>Layout of this Presentation:</vt:lpstr>
      <vt:lpstr>Year 6.4</vt:lpstr>
      <vt:lpstr>PowerPoint Presentation</vt:lpstr>
      <vt:lpstr>PowerPoint Presentation</vt:lpstr>
      <vt:lpstr>PowerPoint Presentation</vt:lpstr>
      <vt:lpstr>PowerPoint Presentation</vt:lpstr>
      <vt:lpstr>PowerPoint Presentation</vt:lpstr>
      <vt:lpstr>PowerPoint Presentation</vt:lpstr>
      <vt:lpstr>We attend St Ignatius College Siġġiewi Primary School. The school is very modern. </vt:lpstr>
      <vt:lpstr>PowerPoint Presentation</vt:lpstr>
      <vt:lpstr>It has a large playground with synthetic turf, a swimming pool and a large hall where we usually do concerts and special assemblies. However, this year we cannot use it because of the pandemic situation ☹. </vt:lpstr>
      <vt:lpstr>The school hosts approximately 550 pupils between kindergarten and primary classes.  </vt:lpstr>
      <vt:lpstr>PowerPoint Presentation</vt:lpstr>
      <vt:lpstr>PowerPoint Presentation</vt:lpstr>
      <vt:lpstr>School profile</vt:lpstr>
      <vt:lpstr>SIĠĠIEWI</vt:lpstr>
      <vt:lpstr>PowerPoint Presentation</vt:lpstr>
      <vt:lpstr>PowerPoint Presentation</vt:lpstr>
      <vt:lpstr>PowerPoint Presentation</vt:lpstr>
      <vt:lpstr>Parish Church</vt:lpstr>
      <vt:lpstr>PowerPoint Presentation</vt:lpstr>
      <vt:lpstr>Countryside and beach:  Wied Ħesri Wied Xkora Għar Lapsi Il-Fawwara Girgenti</vt:lpstr>
      <vt:lpstr>MALTA</vt:lpstr>
      <vt:lpstr>PowerPoint Presentation</vt:lpstr>
      <vt:lpstr>PowerPoint Presentation</vt:lpstr>
      <vt:lpstr>Malta’s Location in the Mediterranean</vt:lpstr>
      <vt:lpstr>What is the capital city of Malta?</vt:lpstr>
      <vt:lpstr>PowerPoint Presentation</vt:lpstr>
      <vt:lpstr>PowerPoint Presentation</vt:lpstr>
      <vt:lpstr>Maltese: A Unique Language</vt:lpstr>
      <vt:lpstr>Malta as an Independent Country</vt:lpstr>
      <vt:lpstr>PowerPoint Presentation</vt:lpstr>
      <vt:lpstr>PowerPoint Presentation</vt:lpstr>
      <vt:lpstr>Malta attracts lots of tourists to visit  especially in the summer months because of our beautiful sea.  We have lots of cultural places to visit and one can visit our sister island Gozo which is part of the Maltese Archipelago.</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Siggiewi Primary School Malta</dc:title>
  <dc:creator>Ayrton Azzopardi</dc:creator>
  <cp:lastModifiedBy>antonio.caruana@ilearn.edu.mt</cp:lastModifiedBy>
  <cp:revision>3</cp:revision>
  <dcterms:created xsi:type="dcterms:W3CDTF">2020-12-13T15:56:39Z</dcterms:created>
  <dcterms:modified xsi:type="dcterms:W3CDTF">2020-12-14T07:02:48Z</dcterms:modified>
</cp:coreProperties>
</file>